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4"/>
  </p:notesMasterIdLst>
  <p:sldIdLst>
    <p:sldId id="256" r:id="rId2"/>
    <p:sldId id="260" r:id="rId3"/>
    <p:sldId id="275" r:id="rId4"/>
    <p:sldId id="259" r:id="rId5"/>
    <p:sldId id="261" r:id="rId6"/>
    <p:sldId id="257" r:id="rId7"/>
    <p:sldId id="258"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7" r:id="rId22"/>
    <p:sldId id="278" r:id="rId23"/>
    <p:sldId id="279" r:id="rId24"/>
    <p:sldId id="280" r:id="rId25"/>
    <p:sldId id="282" r:id="rId26"/>
    <p:sldId id="281" r:id="rId27"/>
    <p:sldId id="283" r:id="rId28"/>
    <p:sldId id="284" r:id="rId29"/>
    <p:sldId id="285" r:id="rId30"/>
    <p:sldId id="286" r:id="rId31"/>
    <p:sldId id="287" r:id="rId32"/>
    <p:sldId id="288" r:id="rId33"/>
  </p:sldIdLst>
  <p:sldSz cx="12192000" cy="6858000"/>
  <p:notesSz cx="6858000" cy="9144000"/>
  <p:embeddedFontLst>
    <p:embeddedFont>
      <p:font typeface="Calibri Light" panose="020F0302020204030204" pitchFamily="34" charset="0"/>
      <p:regular r:id="rId35"/>
      <p:italic r:id="rId36"/>
    </p:embeddedFont>
    <p:embeddedFont>
      <p:font typeface="Calibri" panose="020F0502020204030204" pitchFamily="34" charset="0"/>
      <p:regular r:id="rId37"/>
      <p:bold r:id="rId38"/>
      <p:italic r:id="rId39"/>
      <p:boldItalic r:id="rId40"/>
    </p:embeddedFont>
    <p:embeddedFont>
      <p:font typeface="Press Start 2P" panose="02000503000000000000" pitchFamily="1" charset="0"/>
      <p:regular r:id="rId41"/>
    </p:embeddedFont>
    <p:embeddedFont>
      <p:font typeface="Nintender" panose="02000500000000000000" pitchFamily="2" charset="0"/>
      <p:regular r:id="rId42"/>
    </p:embeddedFont>
    <p:embeddedFont>
      <p:font typeface="Consolas" panose="020B0609020204030204" pitchFamily="49" charset="0"/>
      <p:regular r:id="rId43"/>
      <p:bold r:id="rId44"/>
      <p:italic r:id="rId45"/>
      <p:boldItalic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F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05" autoAdjust="0"/>
    <p:restoredTop sz="94401" autoAdjust="0"/>
  </p:normalViewPr>
  <p:slideViewPr>
    <p:cSldViewPr snapToGrid="0">
      <p:cViewPr varScale="1">
        <p:scale>
          <a:sx n="113" d="100"/>
          <a:sy n="113" d="100"/>
        </p:scale>
        <p:origin x="39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7.xml"/></Relationships>
</file>

<file path=ppt/media/image1.jpg>
</file>

<file path=ppt/media/image10.png>
</file>

<file path=ppt/media/image2.JPG>
</file>

<file path=ppt/media/image3.jpg>
</file>

<file path=ppt/media/image4.jpeg>
</file>

<file path=ppt/media/image5.png>
</file>

<file path=ppt/media/image6.pn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EC5BAF-E7C5-4125-A058-E7060D03E814}" type="datetimeFigureOut">
              <a:rPr lang="en-US" smtClean="0"/>
              <a:t>4/11/2018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197A7B-508A-4B73-B857-45D2C968485B}" type="slidenum">
              <a:rPr lang="en-US" smtClean="0"/>
              <a:t>‹#›</a:t>
            </a:fld>
            <a:endParaRPr lang="en-US"/>
          </a:p>
        </p:txBody>
      </p:sp>
    </p:spTree>
    <p:extLst>
      <p:ext uri="{BB962C8B-B14F-4D97-AF65-F5344CB8AC3E}">
        <p14:creationId xmlns:p14="http://schemas.microsoft.com/office/powerpoint/2010/main" val="3412264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What’s the 6502? It’s the chip that powered my childhood. I’ve been into technology since I was young, here’s proof</a:t>
            </a:r>
            <a:endParaRPr lang="en-US" dirty="0">
              <a:solidFill>
                <a:schemeClr val="bg1"/>
              </a:solidFill>
            </a:endParaRPr>
          </a:p>
          <a:p>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1</a:t>
            </a:fld>
            <a:endParaRPr lang="en-US"/>
          </a:p>
        </p:txBody>
      </p:sp>
    </p:spTree>
    <p:extLst>
      <p:ext uri="{BB962C8B-B14F-4D97-AF65-F5344CB8AC3E}">
        <p14:creationId xmlns:p14="http://schemas.microsoft.com/office/powerpoint/2010/main" val="31195613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first one is applying the offset to the argument, and the second is applying the offset to the result. So that’s all the addressing modes there are, let’s </a:t>
            </a:r>
            <a:r>
              <a:rPr lang="en-US"/>
              <a:t>talk about </a:t>
            </a:r>
            <a:r>
              <a:rPr lang="en-US" dirty="0"/>
              <a:t>some more common instructions.</a:t>
            </a:r>
          </a:p>
        </p:txBody>
      </p:sp>
      <p:sp>
        <p:nvSpPr>
          <p:cNvPr id="4" name="Slide Number Placeholder 3"/>
          <p:cNvSpPr>
            <a:spLocks noGrp="1"/>
          </p:cNvSpPr>
          <p:nvPr>
            <p:ph type="sldNum" sz="quarter" idx="10"/>
          </p:nvPr>
        </p:nvSpPr>
        <p:spPr/>
        <p:txBody>
          <a:bodyPr/>
          <a:lstStyle/>
          <a:p>
            <a:fld id="{B2197A7B-508A-4B73-B857-45D2C968485B}" type="slidenum">
              <a:rPr lang="en-US" smtClean="0"/>
              <a:t>11</a:t>
            </a:fld>
            <a:endParaRPr lang="en-US"/>
          </a:p>
        </p:txBody>
      </p:sp>
    </p:spTree>
    <p:extLst>
      <p:ext uri="{BB962C8B-B14F-4D97-AF65-F5344CB8AC3E}">
        <p14:creationId xmlns:p14="http://schemas.microsoft.com/office/powerpoint/2010/main" val="503155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Decimal = fractional parts </a:t>
            </a:r>
            <a:r>
              <a:rPr lang="en-US"/>
              <a:t>of numbers. Binary-coded decimal (BCD</a:t>
            </a:r>
            <a:r>
              <a:rPr lang="en-US" dirty="0"/>
              <a:t>)</a:t>
            </a:r>
          </a:p>
        </p:txBody>
      </p:sp>
      <p:sp>
        <p:nvSpPr>
          <p:cNvPr id="4" name="Slide Number Placeholder 3"/>
          <p:cNvSpPr>
            <a:spLocks noGrp="1"/>
          </p:cNvSpPr>
          <p:nvPr>
            <p:ph type="sldNum" sz="quarter" idx="10"/>
          </p:nvPr>
        </p:nvSpPr>
        <p:spPr/>
        <p:txBody>
          <a:bodyPr/>
          <a:lstStyle/>
          <a:p>
            <a:fld id="{B2197A7B-508A-4B73-B857-45D2C968485B}" type="slidenum">
              <a:rPr lang="en-US" smtClean="0"/>
              <a:t>14</a:t>
            </a:fld>
            <a:endParaRPr lang="en-US"/>
          </a:p>
        </p:txBody>
      </p:sp>
    </p:spTree>
    <p:extLst>
      <p:ext uri="{BB962C8B-B14F-4D97-AF65-F5344CB8AC3E}">
        <p14:creationId xmlns:p14="http://schemas.microsoft.com/office/powerpoint/2010/main" val="31619288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a:t>sign bit </a:t>
            </a:r>
            <a:r>
              <a:rPr lang="en-US" dirty="0"/>
              <a:t>-- if </a:t>
            </a:r>
            <a:r>
              <a:rPr lang="en-US"/>
              <a:t>the subtraction </a:t>
            </a:r>
            <a:r>
              <a:rPr lang="en-US" dirty="0"/>
              <a:t>yielded a </a:t>
            </a:r>
            <a:r>
              <a:rPr lang="en-US"/>
              <a:t>negative number</a:t>
            </a:r>
            <a:r>
              <a:rPr lang="en-US" dirty="0"/>
              <a:t>, N </a:t>
            </a:r>
            <a:r>
              <a:rPr lang="en-US"/>
              <a:t>would be </a:t>
            </a:r>
            <a:r>
              <a:rPr lang="en-US" dirty="0"/>
              <a:t>set to 1.</a:t>
            </a:r>
          </a:p>
        </p:txBody>
      </p:sp>
      <p:sp>
        <p:nvSpPr>
          <p:cNvPr id="4" name="Slide Number Placeholder 3"/>
          <p:cNvSpPr>
            <a:spLocks noGrp="1"/>
          </p:cNvSpPr>
          <p:nvPr>
            <p:ph type="sldNum" sz="quarter" idx="10"/>
          </p:nvPr>
        </p:nvSpPr>
        <p:spPr/>
        <p:txBody>
          <a:bodyPr/>
          <a:lstStyle/>
          <a:p>
            <a:fld id="{B2197A7B-508A-4B73-B857-45D2C968485B}" type="slidenum">
              <a:rPr lang="en-US" smtClean="0"/>
              <a:t>15</a:t>
            </a:fld>
            <a:endParaRPr lang="en-US"/>
          </a:p>
        </p:txBody>
      </p:sp>
    </p:spTree>
    <p:extLst>
      <p:ext uri="{BB962C8B-B14F-4D97-AF65-F5344CB8AC3E}">
        <p14:creationId xmlns:p14="http://schemas.microsoft.com/office/powerpoint/2010/main" val="36724933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VAL is a </a:t>
            </a:r>
            <a:r>
              <a:rPr lang="en-US"/>
              <a:t>signed number</a:t>
            </a:r>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16</a:t>
            </a:fld>
            <a:endParaRPr lang="en-US"/>
          </a:p>
        </p:txBody>
      </p:sp>
    </p:spTree>
    <p:extLst>
      <p:ext uri="{BB962C8B-B14F-4D97-AF65-F5344CB8AC3E}">
        <p14:creationId xmlns:p14="http://schemas.microsoft.com/office/powerpoint/2010/main" val="22933870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17</a:t>
            </a:fld>
            <a:endParaRPr lang="en-US"/>
          </a:p>
        </p:txBody>
      </p:sp>
    </p:spTree>
    <p:extLst>
      <p:ext uri="{BB962C8B-B14F-4D97-AF65-F5344CB8AC3E}">
        <p14:creationId xmlns:p14="http://schemas.microsoft.com/office/powerpoint/2010/main" val="11142487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EOR $FF</a:t>
            </a:r>
          </a:p>
        </p:txBody>
      </p:sp>
      <p:sp>
        <p:nvSpPr>
          <p:cNvPr id="4" name="Slide Number Placeholder 3"/>
          <p:cNvSpPr>
            <a:spLocks noGrp="1"/>
          </p:cNvSpPr>
          <p:nvPr>
            <p:ph type="sldNum" sz="quarter" idx="10"/>
          </p:nvPr>
        </p:nvSpPr>
        <p:spPr/>
        <p:txBody>
          <a:bodyPr/>
          <a:lstStyle/>
          <a:p>
            <a:fld id="{B2197A7B-508A-4B73-B857-45D2C968485B}" type="slidenum">
              <a:rPr lang="en-US" smtClean="0"/>
              <a:t>19</a:t>
            </a:fld>
            <a:endParaRPr lang="en-US"/>
          </a:p>
        </p:txBody>
      </p:sp>
    </p:spTree>
    <p:extLst>
      <p:ext uri="{BB962C8B-B14F-4D97-AF65-F5344CB8AC3E}">
        <p14:creationId xmlns:p14="http://schemas.microsoft.com/office/powerpoint/2010/main" val="13636188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was 80% of the </a:t>
            </a:r>
            <a:r>
              <a:rPr lang="en-US"/>
              <a:t>instructions available </a:t>
            </a:r>
            <a:r>
              <a:rPr lang="en-US" dirty="0"/>
              <a:t>for the 6502. Now let’s </a:t>
            </a:r>
            <a:r>
              <a:rPr lang="en-US"/>
              <a:t>talk about </a:t>
            </a:r>
            <a:r>
              <a:rPr lang="en-US" dirty="0"/>
              <a:t>how to develop for a hardware platform, specifically the NES</a:t>
            </a:r>
          </a:p>
        </p:txBody>
      </p:sp>
      <p:sp>
        <p:nvSpPr>
          <p:cNvPr id="4" name="Slide Number Placeholder 3"/>
          <p:cNvSpPr>
            <a:spLocks noGrp="1"/>
          </p:cNvSpPr>
          <p:nvPr>
            <p:ph type="sldNum" sz="quarter" idx="10"/>
          </p:nvPr>
        </p:nvSpPr>
        <p:spPr/>
        <p:txBody>
          <a:bodyPr/>
          <a:lstStyle/>
          <a:p>
            <a:fld id="{B2197A7B-508A-4B73-B857-45D2C968485B}" type="slidenum">
              <a:rPr lang="en-US" smtClean="0"/>
              <a:t>20</a:t>
            </a:fld>
            <a:endParaRPr lang="en-US"/>
          </a:p>
        </p:txBody>
      </p:sp>
    </p:spTree>
    <p:extLst>
      <p:ext uri="{BB962C8B-B14F-4D97-AF65-F5344CB8AC3E}">
        <p14:creationId xmlns:p14="http://schemas.microsoft.com/office/powerpoint/2010/main" val="38017837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21</a:t>
            </a:fld>
            <a:endParaRPr lang="en-US"/>
          </a:p>
        </p:txBody>
      </p:sp>
    </p:spTree>
    <p:extLst>
      <p:ext uri="{BB962C8B-B14F-4D97-AF65-F5344CB8AC3E}">
        <p14:creationId xmlns:p14="http://schemas.microsoft.com/office/powerpoint/2010/main" val="11074443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CPU was </a:t>
            </a:r>
            <a:r>
              <a:rPr lang="en-US"/>
              <a:t>completely compatible </a:t>
            </a:r>
            <a:r>
              <a:rPr lang="en-US" dirty="0"/>
              <a:t>with the 6502, except it removed support for decimals. “</a:t>
            </a:r>
            <a:r>
              <a:rPr lang="en-US"/>
              <a:t>Illegal black</a:t>
            </a:r>
            <a:r>
              <a:rPr lang="en-US" dirty="0"/>
              <a:t>”</a:t>
            </a:r>
          </a:p>
        </p:txBody>
      </p:sp>
      <p:sp>
        <p:nvSpPr>
          <p:cNvPr id="4" name="Slide Number Placeholder 3"/>
          <p:cNvSpPr>
            <a:spLocks noGrp="1"/>
          </p:cNvSpPr>
          <p:nvPr>
            <p:ph type="sldNum" sz="quarter" idx="10"/>
          </p:nvPr>
        </p:nvSpPr>
        <p:spPr/>
        <p:txBody>
          <a:bodyPr/>
          <a:lstStyle/>
          <a:p>
            <a:fld id="{B2197A7B-508A-4B73-B857-45D2C968485B}" type="slidenum">
              <a:rPr lang="en-US" smtClean="0"/>
              <a:t>22</a:t>
            </a:fld>
            <a:endParaRPr lang="en-US"/>
          </a:p>
        </p:txBody>
      </p:sp>
    </p:spTree>
    <p:extLst>
      <p:ext uri="{BB962C8B-B14F-4D97-AF65-F5344CB8AC3E}">
        <p14:creationId xmlns:p14="http://schemas.microsoft.com/office/powerpoint/2010/main" val="31915431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Certain items are mirrored (repeated) in the NES’s memory simply because it allows the CPU to ignore some of the bits of a memory address.</a:t>
            </a:r>
          </a:p>
        </p:txBody>
      </p:sp>
      <p:sp>
        <p:nvSpPr>
          <p:cNvPr id="4" name="Slide Number Placeholder 3"/>
          <p:cNvSpPr>
            <a:spLocks noGrp="1"/>
          </p:cNvSpPr>
          <p:nvPr>
            <p:ph type="sldNum" sz="quarter" idx="10"/>
          </p:nvPr>
        </p:nvSpPr>
        <p:spPr/>
        <p:txBody>
          <a:bodyPr/>
          <a:lstStyle/>
          <a:p>
            <a:fld id="{B2197A7B-508A-4B73-B857-45D2C968485B}" type="slidenum">
              <a:rPr lang="en-US" smtClean="0"/>
              <a:t>23</a:t>
            </a:fld>
            <a:endParaRPr lang="en-US"/>
          </a:p>
        </p:txBody>
      </p:sp>
    </p:spTree>
    <p:extLst>
      <p:ext uri="{BB962C8B-B14F-4D97-AF65-F5344CB8AC3E}">
        <p14:creationId xmlns:p14="http://schemas.microsoft.com/office/powerpoint/2010/main" val="3717328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a:t>Donald's Alphabet </a:t>
            </a:r>
            <a:r>
              <a:rPr lang="en-US" b="0" dirty="0"/>
              <a:t>Chase</a:t>
            </a:r>
          </a:p>
        </p:txBody>
      </p:sp>
      <p:sp>
        <p:nvSpPr>
          <p:cNvPr id="4" name="Slide Number Placeholder 3"/>
          <p:cNvSpPr>
            <a:spLocks noGrp="1"/>
          </p:cNvSpPr>
          <p:nvPr>
            <p:ph type="sldNum" sz="quarter" idx="10"/>
          </p:nvPr>
        </p:nvSpPr>
        <p:spPr/>
        <p:txBody>
          <a:bodyPr/>
          <a:lstStyle/>
          <a:p>
            <a:fld id="{B2197A7B-508A-4B73-B857-45D2C968485B}" type="slidenum">
              <a:rPr lang="en-US" smtClean="0"/>
              <a:t>2</a:t>
            </a:fld>
            <a:endParaRPr lang="en-US"/>
          </a:p>
        </p:txBody>
      </p:sp>
    </p:spTree>
    <p:extLst>
      <p:ext uri="{BB962C8B-B14F-4D97-AF65-F5344CB8AC3E}">
        <p14:creationId xmlns:p14="http://schemas.microsoft.com/office/powerpoint/2010/main" val="27253469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the CPU can’t address anything past 64 KB? How can games be larger than that, then? The biggest NES cartridge was 1 MB.</a:t>
            </a:r>
          </a:p>
        </p:txBody>
      </p:sp>
      <p:sp>
        <p:nvSpPr>
          <p:cNvPr id="4" name="Slide Number Placeholder 3"/>
          <p:cNvSpPr>
            <a:spLocks noGrp="1"/>
          </p:cNvSpPr>
          <p:nvPr>
            <p:ph type="sldNum" sz="quarter" idx="10"/>
          </p:nvPr>
        </p:nvSpPr>
        <p:spPr/>
        <p:txBody>
          <a:bodyPr/>
          <a:lstStyle/>
          <a:p>
            <a:fld id="{B2197A7B-508A-4B73-B857-45D2C968485B}" type="slidenum">
              <a:rPr lang="en-US" smtClean="0"/>
              <a:t>24</a:t>
            </a:fld>
            <a:endParaRPr lang="en-US"/>
          </a:p>
        </p:txBody>
      </p:sp>
    </p:spTree>
    <p:extLst>
      <p:ext uri="{BB962C8B-B14F-4D97-AF65-F5344CB8AC3E}">
        <p14:creationId xmlns:p14="http://schemas.microsoft.com/office/powerpoint/2010/main" val="39208998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varies by game, but cartridges can support bank switching, where the game swaps out which banks are addressable by the NES</a:t>
            </a:r>
          </a:p>
        </p:txBody>
      </p:sp>
      <p:sp>
        <p:nvSpPr>
          <p:cNvPr id="4" name="Slide Number Placeholder 3"/>
          <p:cNvSpPr>
            <a:spLocks noGrp="1"/>
          </p:cNvSpPr>
          <p:nvPr>
            <p:ph type="sldNum" sz="quarter" idx="10"/>
          </p:nvPr>
        </p:nvSpPr>
        <p:spPr/>
        <p:txBody>
          <a:bodyPr/>
          <a:lstStyle/>
          <a:p>
            <a:fld id="{B2197A7B-508A-4B73-B857-45D2C968485B}" type="slidenum">
              <a:rPr lang="en-US" smtClean="0"/>
              <a:t>25</a:t>
            </a:fld>
            <a:endParaRPr lang="en-US"/>
          </a:p>
        </p:txBody>
      </p:sp>
    </p:spTree>
    <p:extLst>
      <p:ext uri="{BB962C8B-B14F-4D97-AF65-F5344CB8AC3E}">
        <p14:creationId xmlns:p14="http://schemas.microsoft.com/office/powerpoint/2010/main" val="2258137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Controllable characters and things</a:t>
            </a:r>
            <a:r>
              <a:rPr lang="en-US" baseline="0" dirty="0"/>
              <a:t> they interact with </a:t>
            </a:r>
            <a:r>
              <a:rPr lang="en-US" dirty="0"/>
              <a:t>are (usually)</a:t>
            </a:r>
            <a:r>
              <a:rPr lang="en-US" baseline="0" dirty="0"/>
              <a:t> sprites.</a:t>
            </a:r>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26</a:t>
            </a:fld>
            <a:endParaRPr lang="en-US"/>
          </a:p>
        </p:txBody>
      </p:sp>
    </p:spTree>
    <p:extLst>
      <p:ext uri="{BB962C8B-B14F-4D97-AF65-F5344CB8AC3E}">
        <p14:creationId xmlns:p14="http://schemas.microsoft.com/office/powerpoint/2010/main" val="31341822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the period of time when the electron beam of a tube television resets back to the top of the display. Disable PPU during screen transitions.</a:t>
            </a:r>
          </a:p>
        </p:txBody>
      </p:sp>
      <p:sp>
        <p:nvSpPr>
          <p:cNvPr id="4" name="Slide Number Placeholder 3"/>
          <p:cNvSpPr>
            <a:spLocks noGrp="1"/>
          </p:cNvSpPr>
          <p:nvPr>
            <p:ph type="sldNum" sz="quarter" idx="10"/>
          </p:nvPr>
        </p:nvSpPr>
        <p:spPr/>
        <p:txBody>
          <a:bodyPr/>
          <a:lstStyle/>
          <a:p>
            <a:fld id="{B2197A7B-508A-4B73-B857-45D2C968485B}" type="slidenum">
              <a:rPr lang="en-US" smtClean="0"/>
              <a:t>28</a:t>
            </a:fld>
            <a:endParaRPr lang="en-US"/>
          </a:p>
        </p:txBody>
      </p:sp>
    </p:spTree>
    <p:extLst>
      <p:ext uri="{BB962C8B-B14F-4D97-AF65-F5344CB8AC3E}">
        <p14:creationId xmlns:p14="http://schemas.microsoft.com/office/powerpoint/2010/main" val="12204699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29</a:t>
            </a:fld>
            <a:endParaRPr lang="en-US"/>
          </a:p>
        </p:txBody>
      </p:sp>
    </p:spTree>
    <p:extLst>
      <p:ext uri="{BB962C8B-B14F-4D97-AF65-F5344CB8AC3E}">
        <p14:creationId xmlns:p14="http://schemas.microsoft.com/office/powerpoint/2010/main" val="5774576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31</a:t>
            </a:fld>
            <a:endParaRPr lang="en-US"/>
          </a:p>
        </p:txBody>
      </p:sp>
    </p:spTree>
    <p:extLst>
      <p:ext uri="{BB962C8B-B14F-4D97-AF65-F5344CB8AC3E}">
        <p14:creationId xmlns:p14="http://schemas.microsoft.com/office/powerpoint/2010/main" val="37609190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MOS introduced the 6501 in 1975, intended </a:t>
            </a:r>
            <a:r>
              <a:rPr lang="en-US">
                <a:solidFill>
                  <a:schemeClr val="bg1"/>
                </a:solidFill>
              </a:rPr>
              <a:t>to be compatible </a:t>
            </a:r>
            <a:r>
              <a:rPr lang="en-US" dirty="0">
                <a:solidFill>
                  <a:schemeClr val="bg1"/>
                </a:solidFill>
              </a:rPr>
              <a:t>with a more expensive Motorola processor. Motorola didn’t like that very much, MOS got sued, the 6502 </a:t>
            </a:r>
            <a:r>
              <a:rPr lang="en-US">
                <a:solidFill>
                  <a:schemeClr val="bg1"/>
                </a:solidFill>
              </a:rPr>
              <a:t>was born</a:t>
            </a:r>
            <a:endParaRPr lang="en-US" dirty="0">
              <a:solidFill>
                <a:schemeClr val="bg1"/>
              </a:solidFill>
            </a:endParaRPr>
          </a:p>
        </p:txBody>
      </p:sp>
      <p:sp>
        <p:nvSpPr>
          <p:cNvPr id="4" name="Slide Number Placeholder 3"/>
          <p:cNvSpPr>
            <a:spLocks noGrp="1"/>
          </p:cNvSpPr>
          <p:nvPr>
            <p:ph type="sldNum" sz="quarter" idx="10"/>
          </p:nvPr>
        </p:nvSpPr>
        <p:spPr/>
        <p:txBody>
          <a:bodyPr/>
          <a:lstStyle/>
          <a:p>
            <a:fld id="{B2197A7B-508A-4B73-B857-45D2C968485B}" type="slidenum">
              <a:rPr lang="en-US" smtClean="0"/>
              <a:t>4</a:t>
            </a:fld>
            <a:endParaRPr lang="en-US"/>
          </a:p>
        </p:txBody>
      </p:sp>
    </p:spTree>
    <p:extLst>
      <p:ext uri="{BB962C8B-B14F-4D97-AF65-F5344CB8AC3E}">
        <p14:creationId xmlns:p14="http://schemas.microsoft.com/office/powerpoint/2010/main" val="2621879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5</a:t>
            </a:fld>
            <a:endParaRPr lang="en-US"/>
          </a:p>
        </p:txBody>
      </p:sp>
    </p:spTree>
    <p:extLst>
      <p:ext uri="{BB962C8B-B14F-4D97-AF65-F5344CB8AC3E}">
        <p14:creationId xmlns:p14="http://schemas.microsoft.com/office/powerpoint/2010/main" val="4020435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Object </a:t>
            </a:r>
            <a:r>
              <a:rPr lang="en-US" dirty="0"/>
              <a:t>file: Machine language code which is not </a:t>
            </a:r>
            <a:r>
              <a:rPr lang="en-US"/>
              <a:t>directly executable</a:t>
            </a:r>
            <a:r>
              <a:rPr lang="en-US" dirty="0"/>
              <a:t>. Linker: Resolves references to </a:t>
            </a:r>
            <a:r>
              <a:rPr lang="en-US"/>
              <a:t>external libraries</a:t>
            </a:r>
            <a:r>
              <a:rPr lang="en-US" dirty="0"/>
              <a:t>/system functions and writes a </a:t>
            </a:r>
            <a:r>
              <a:rPr lang="en-US"/>
              <a:t>properly-formatted executable</a:t>
            </a:r>
            <a:endParaRPr lang="en-US" dirty="0"/>
          </a:p>
        </p:txBody>
      </p:sp>
      <p:sp>
        <p:nvSpPr>
          <p:cNvPr id="4" name="Slide Number Placeholder 3"/>
          <p:cNvSpPr>
            <a:spLocks noGrp="1"/>
          </p:cNvSpPr>
          <p:nvPr>
            <p:ph type="sldNum" sz="quarter" idx="10"/>
          </p:nvPr>
        </p:nvSpPr>
        <p:spPr/>
        <p:txBody>
          <a:bodyPr/>
          <a:lstStyle/>
          <a:p>
            <a:fld id="{B2197A7B-508A-4B73-B857-45D2C968485B}" type="slidenum">
              <a:rPr lang="en-US" smtClean="0"/>
              <a:t>6</a:t>
            </a:fld>
            <a:endParaRPr lang="en-US"/>
          </a:p>
        </p:txBody>
      </p:sp>
    </p:spTree>
    <p:extLst>
      <p:ext uri="{BB962C8B-B14F-4D97-AF65-F5344CB8AC3E}">
        <p14:creationId xmlns:p14="http://schemas.microsoft.com/office/powerpoint/2010/main" val="718180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language is the only thing a processor understands. All program languages are converted to machine language somehow. It’s just bytes. Assembly can be converted to machine in a single pass. Addresses are little endian in machine language</a:t>
            </a:r>
          </a:p>
        </p:txBody>
      </p:sp>
      <p:sp>
        <p:nvSpPr>
          <p:cNvPr id="4" name="Slide Number Placeholder 3"/>
          <p:cNvSpPr>
            <a:spLocks noGrp="1"/>
          </p:cNvSpPr>
          <p:nvPr>
            <p:ph type="sldNum" sz="quarter" idx="10"/>
          </p:nvPr>
        </p:nvSpPr>
        <p:spPr/>
        <p:txBody>
          <a:bodyPr/>
          <a:lstStyle/>
          <a:p>
            <a:fld id="{B2197A7B-508A-4B73-B857-45D2C968485B}" type="slidenum">
              <a:rPr lang="en-US" smtClean="0"/>
              <a:t>7</a:t>
            </a:fld>
            <a:endParaRPr lang="en-US"/>
          </a:p>
        </p:txBody>
      </p:sp>
    </p:spTree>
    <p:extLst>
      <p:ext uri="{BB962C8B-B14F-4D97-AF65-F5344CB8AC3E}">
        <p14:creationId xmlns:p14="http://schemas.microsoft.com/office/powerpoint/2010/main" val="2295369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Taste of what opcodes </a:t>
            </a:r>
            <a:r>
              <a:rPr lang="en-US"/>
              <a:t>are available </a:t>
            </a:r>
            <a:r>
              <a:rPr lang="en-US" dirty="0"/>
              <a:t>in the 6502</a:t>
            </a:r>
            <a:r>
              <a:rPr lang="en-US"/>
              <a:t>. Before </a:t>
            </a:r>
            <a:r>
              <a:rPr lang="en-US" dirty="0"/>
              <a:t>we dive into that, let’s </a:t>
            </a:r>
            <a:r>
              <a:rPr lang="en-US"/>
              <a:t>talk about </a:t>
            </a:r>
            <a:r>
              <a:rPr lang="en-US" dirty="0"/>
              <a:t>the registers in the 6502.</a:t>
            </a:r>
          </a:p>
        </p:txBody>
      </p:sp>
      <p:sp>
        <p:nvSpPr>
          <p:cNvPr id="4" name="Slide Number Placeholder 3"/>
          <p:cNvSpPr>
            <a:spLocks noGrp="1"/>
          </p:cNvSpPr>
          <p:nvPr>
            <p:ph type="sldNum" sz="quarter" idx="10"/>
          </p:nvPr>
        </p:nvSpPr>
        <p:spPr/>
        <p:txBody>
          <a:bodyPr/>
          <a:lstStyle/>
          <a:p>
            <a:fld id="{B2197A7B-508A-4B73-B857-45D2C968485B}" type="slidenum">
              <a:rPr lang="en-US" smtClean="0"/>
              <a:t>8</a:t>
            </a:fld>
            <a:endParaRPr lang="en-US"/>
          </a:p>
        </p:txBody>
      </p:sp>
    </p:spTree>
    <p:extLst>
      <p:ext uri="{BB962C8B-B14F-4D97-AF65-F5344CB8AC3E}">
        <p14:creationId xmlns:p14="http://schemas.microsoft.com/office/powerpoint/2010/main" val="1249168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still true for modern processors, it’s much slower and wasteful to write a value to main memory every time. (L1, L2 cache) The stack is a descending stack, meaning the item on the bottom of the stack is stored at the very end of the memory allocated for the stack.</a:t>
            </a:r>
          </a:p>
        </p:txBody>
      </p:sp>
      <p:sp>
        <p:nvSpPr>
          <p:cNvPr id="4" name="Slide Number Placeholder 3"/>
          <p:cNvSpPr>
            <a:spLocks noGrp="1"/>
          </p:cNvSpPr>
          <p:nvPr>
            <p:ph type="sldNum" sz="quarter" idx="10"/>
          </p:nvPr>
        </p:nvSpPr>
        <p:spPr/>
        <p:txBody>
          <a:bodyPr/>
          <a:lstStyle/>
          <a:p>
            <a:fld id="{B2197A7B-508A-4B73-B857-45D2C968485B}" type="slidenum">
              <a:rPr lang="en-US" smtClean="0"/>
              <a:t>9</a:t>
            </a:fld>
            <a:endParaRPr lang="en-US"/>
          </a:p>
        </p:txBody>
      </p:sp>
    </p:spTree>
    <p:extLst>
      <p:ext uri="{BB962C8B-B14F-4D97-AF65-F5344CB8AC3E}">
        <p14:creationId xmlns:p14="http://schemas.microsoft.com/office/powerpoint/2010/main" val="42625071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Pages of memory </a:t>
            </a:r>
            <a:r>
              <a:rPr lang="en-US"/>
              <a:t>are 256-byte </a:t>
            </a:r>
            <a:r>
              <a:rPr lang="en-US" dirty="0"/>
              <a:t>groups of memory (x0 through </a:t>
            </a:r>
            <a:r>
              <a:rPr lang="en-US" dirty="0" err="1"/>
              <a:t>xFF</a:t>
            </a:r>
            <a:r>
              <a:rPr lang="en-US" dirty="0"/>
              <a:t> for example)</a:t>
            </a:r>
          </a:p>
        </p:txBody>
      </p:sp>
      <p:sp>
        <p:nvSpPr>
          <p:cNvPr id="4" name="Slide Number Placeholder 3"/>
          <p:cNvSpPr>
            <a:spLocks noGrp="1"/>
          </p:cNvSpPr>
          <p:nvPr>
            <p:ph type="sldNum" sz="quarter" idx="10"/>
          </p:nvPr>
        </p:nvSpPr>
        <p:spPr/>
        <p:txBody>
          <a:bodyPr/>
          <a:lstStyle/>
          <a:p>
            <a:fld id="{B2197A7B-508A-4B73-B857-45D2C968485B}" type="slidenum">
              <a:rPr lang="en-US" smtClean="0"/>
              <a:t>10</a:t>
            </a:fld>
            <a:endParaRPr lang="en-US"/>
          </a:p>
        </p:txBody>
      </p:sp>
    </p:spTree>
    <p:extLst>
      <p:ext uri="{BB962C8B-B14F-4D97-AF65-F5344CB8AC3E}">
        <p14:creationId xmlns:p14="http://schemas.microsoft.com/office/powerpoint/2010/main" val="2000896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18C6F1C-8699-47F3-A1CE-EBE6C8A2EFF4}"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1976568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18C6F1C-8699-47F3-A1CE-EBE6C8A2EFF4}"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1722189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18C6F1C-8699-47F3-A1CE-EBE6C8A2EFF4}"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2319947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18C6F1C-8699-47F3-A1CE-EBE6C8A2EFF4}"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281021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8C6F1C-8699-47F3-A1CE-EBE6C8A2EFF4}" type="datetimeFigureOut">
              <a:rPr lang="en-US" smtClean="0"/>
              <a:t>4/11/2018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39160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18C6F1C-8699-47F3-A1CE-EBE6C8A2EFF4}"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2111028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18C6F1C-8699-47F3-A1CE-EBE6C8A2EFF4}" type="datetimeFigureOut">
              <a:rPr lang="en-US" smtClean="0"/>
              <a:t>4/11/2018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4123129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18C6F1C-8699-47F3-A1CE-EBE6C8A2EFF4}" type="datetimeFigureOut">
              <a:rPr lang="en-US" smtClean="0"/>
              <a:t>4/11/2018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89433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8C6F1C-8699-47F3-A1CE-EBE6C8A2EFF4}" type="datetimeFigureOut">
              <a:rPr lang="en-US" smtClean="0"/>
              <a:t>4/11/2018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3832549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8C6F1C-8699-47F3-A1CE-EBE6C8A2EFF4}"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581276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8C6F1C-8699-47F3-A1CE-EBE6C8A2EFF4}" type="datetimeFigureOut">
              <a:rPr lang="en-US" smtClean="0"/>
              <a:t>4/11/2018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70B0ED-9FB6-4851-AF0A-502FF9884B91}" type="slidenum">
              <a:rPr lang="en-US" smtClean="0"/>
              <a:t>‹#›</a:t>
            </a:fld>
            <a:endParaRPr lang="en-US"/>
          </a:p>
        </p:txBody>
      </p:sp>
    </p:spTree>
    <p:extLst>
      <p:ext uri="{BB962C8B-B14F-4D97-AF65-F5344CB8AC3E}">
        <p14:creationId xmlns:p14="http://schemas.microsoft.com/office/powerpoint/2010/main" val="1985433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6000" b="-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8C6F1C-8699-47F3-A1CE-EBE6C8A2EFF4}" type="datetimeFigureOut">
              <a:rPr lang="en-US" smtClean="0"/>
              <a:t>4/11/2018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70B0ED-9FB6-4851-AF0A-502FF9884B91}" type="slidenum">
              <a:rPr lang="en-US" smtClean="0"/>
              <a:t>‹#›</a:t>
            </a:fld>
            <a:endParaRPr lang="en-US"/>
          </a:p>
        </p:txBody>
      </p:sp>
    </p:spTree>
    <p:extLst>
      <p:ext uri="{BB962C8B-B14F-4D97-AF65-F5344CB8AC3E}">
        <p14:creationId xmlns:p14="http://schemas.microsoft.com/office/powerpoint/2010/main" val="40169934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hyperlink" Target="http://stackoverflow.com/questions/16026262/how-can-i-change-the-default-exe-icon-in-visual-studio-2012-c" TargetMode="External"/><Relationship Id="rId5" Type="http://schemas.openxmlformats.org/officeDocument/2006/relationships/image" Target="../media/image6.png"/><Relationship Id="rId4" Type="http://schemas.openxmlformats.org/officeDocument/2006/relationships/hyperlink" Target="http://tex.stackexchange.com/questions/103688/folded-paper-shape-tikz"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168891" y="4527474"/>
            <a:ext cx="2673499" cy="646331"/>
            <a:chOff x="3416216" y="4046706"/>
            <a:chExt cx="2673499" cy="646331"/>
          </a:xfrm>
        </p:grpSpPr>
        <p:sp>
          <p:nvSpPr>
            <p:cNvPr id="4" name="TextBox 3"/>
            <p:cNvSpPr txBox="1"/>
            <p:nvPr/>
          </p:nvSpPr>
          <p:spPr>
            <a:xfrm>
              <a:off x="3472774" y="4046706"/>
              <a:ext cx="2616941" cy="646331"/>
            </a:xfrm>
            <a:prstGeom prst="rect">
              <a:avLst/>
            </a:prstGeom>
            <a:noFill/>
            <a:ln w="57150">
              <a:noFill/>
            </a:ln>
            <a:effectLst/>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sz="3600" dirty="0">
                  <a:solidFill>
                    <a:schemeClr val="bg1"/>
                  </a:solidFill>
                  <a:latin typeface="Nintender" panose="02000500000000000000" pitchFamily="2" charset="0"/>
                </a:rPr>
                <a:t>DealerOn</a:t>
              </a:r>
            </a:p>
          </p:txBody>
        </p:sp>
        <p:sp>
          <p:nvSpPr>
            <p:cNvPr id="7" name="Rounded Rectangle 6"/>
            <p:cNvSpPr/>
            <p:nvPr/>
          </p:nvSpPr>
          <p:spPr>
            <a:xfrm>
              <a:off x="3416216" y="4070868"/>
              <a:ext cx="2616941" cy="622169"/>
            </a:xfrm>
            <a:prstGeom prst="round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p:cNvSpPr txBox="1"/>
          <p:nvPr/>
        </p:nvSpPr>
        <p:spPr>
          <a:xfrm>
            <a:off x="3735533" y="738554"/>
            <a:ext cx="4372708" cy="1323439"/>
          </a:xfrm>
          <a:prstGeom prst="rect">
            <a:avLst/>
          </a:prstGeom>
          <a:noFill/>
        </p:spPr>
        <p:txBody>
          <a:bodyPr wrap="square" rtlCol="0">
            <a:spAutoFit/>
          </a:bodyPr>
          <a:lstStyle/>
          <a:p>
            <a:pPr algn="ctr"/>
            <a:r>
              <a:rPr lang="en-US" sz="4000">
                <a:solidFill>
                  <a:schemeClr val="bg1"/>
                </a:solidFill>
                <a:latin typeface="Press Start 2P" panose="02000503000000000000" pitchFamily="1" charset="0"/>
              </a:rPr>
              <a:t>6502 ASSEMBLY</a:t>
            </a:r>
            <a:endParaRPr lang="en-US" sz="4000" dirty="0">
              <a:solidFill>
                <a:schemeClr val="bg1"/>
              </a:solidFill>
              <a:latin typeface="Press Start 2P" panose="02000503000000000000" pitchFamily="1" charset="0"/>
            </a:endParaRPr>
          </a:p>
        </p:txBody>
      </p:sp>
      <p:sp>
        <p:nvSpPr>
          <p:cNvPr id="3" name="TextBox 2"/>
          <p:cNvSpPr txBox="1"/>
          <p:nvPr/>
        </p:nvSpPr>
        <p:spPr>
          <a:xfrm>
            <a:off x="7831015" y="4527473"/>
            <a:ext cx="2843869" cy="646331"/>
          </a:xfrm>
          <a:prstGeom prst="rect">
            <a:avLst/>
          </a:prstGeom>
          <a:noFill/>
        </p:spPr>
        <p:txBody>
          <a:bodyPr wrap="square" rtlCol="0">
            <a:spAutoFit/>
          </a:bodyPr>
          <a:lstStyle/>
          <a:p>
            <a:pPr algn="ctr"/>
            <a:r>
              <a:rPr lang="en-US" dirty="0">
                <a:solidFill>
                  <a:schemeClr val="bg1"/>
                </a:solidFill>
                <a:latin typeface="Press Start 2P" panose="02000503000000000000" pitchFamily="1" charset="0"/>
              </a:rPr>
              <a:t>NICK ROGERS </a:t>
            </a:r>
          </a:p>
          <a:p>
            <a:pPr algn="ctr"/>
            <a:r>
              <a:rPr lang="en-US" dirty="0">
                <a:solidFill>
                  <a:schemeClr val="bg1"/>
                </a:solidFill>
                <a:latin typeface="Press Start 2P" panose="02000503000000000000" pitchFamily="1" charset="0"/>
              </a:rPr>
              <a:t>2018</a:t>
            </a:r>
          </a:p>
        </p:txBody>
      </p:sp>
      <p:sp>
        <p:nvSpPr>
          <p:cNvPr id="9" name="TextBox 8"/>
          <p:cNvSpPr txBox="1"/>
          <p:nvPr/>
        </p:nvSpPr>
        <p:spPr>
          <a:xfrm>
            <a:off x="4499952" y="3624797"/>
            <a:ext cx="2843869" cy="369332"/>
          </a:xfrm>
          <a:prstGeom prst="rect">
            <a:avLst/>
          </a:prstGeom>
          <a:noFill/>
        </p:spPr>
        <p:txBody>
          <a:bodyPr wrap="square" rtlCol="0">
            <a:spAutoFit/>
          </a:bodyPr>
          <a:lstStyle/>
          <a:p>
            <a:pPr algn="ctr"/>
            <a:r>
              <a:rPr lang="en-US" dirty="0">
                <a:solidFill>
                  <a:schemeClr val="bg1"/>
                </a:solidFill>
                <a:latin typeface="Press Start 2P" panose="02000503000000000000" pitchFamily="1" charset="0"/>
              </a:rPr>
              <a:t>PRESS START</a:t>
            </a:r>
          </a:p>
        </p:txBody>
      </p:sp>
    </p:spTree>
    <p:extLst>
      <p:ext uri="{BB962C8B-B14F-4D97-AF65-F5344CB8AC3E}">
        <p14:creationId xmlns:p14="http://schemas.microsoft.com/office/powerpoint/2010/main" val="4126803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694218-363B-43C4-B0AB-0475665CD997}"/>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ADDRESSING MODES</a:t>
            </a:r>
          </a:p>
        </p:txBody>
      </p:sp>
      <p:graphicFrame>
        <p:nvGraphicFramePr>
          <p:cNvPr id="4" name="Table 3">
            <a:extLst>
              <a:ext uri="{FF2B5EF4-FFF2-40B4-BE49-F238E27FC236}">
                <a16:creationId xmlns:a16="http://schemas.microsoft.com/office/drawing/2014/main" id="{E7F2DD26-DAB8-4163-ABA9-D9F2758095C2}"/>
              </a:ext>
            </a:extLst>
          </p:cNvPr>
          <p:cNvGraphicFramePr>
            <a:graphicFrameLocks noGrp="1"/>
          </p:cNvGraphicFramePr>
          <p:nvPr>
            <p:extLst>
              <p:ext uri="{D42A27DB-BD31-4B8C-83A1-F6EECF244321}">
                <p14:modId xmlns:p14="http://schemas.microsoft.com/office/powerpoint/2010/main" val="4126738732"/>
              </p:ext>
            </p:extLst>
          </p:nvPr>
        </p:nvGraphicFramePr>
        <p:xfrm>
          <a:off x="329602" y="1681351"/>
          <a:ext cx="9901326" cy="2595880"/>
        </p:xfrm>
        <a:graphic>
          <a:graphicData uri="http://schemas.openxmlformats.org/drawingml/2006/table">
            <a:tbl>
              <a:tblPr firstRow="1" bandRow="1">
                <a:tableStyleId>{073A0DAA-6AF3-43AB-8588-CEC1D06C72B9}</a:tableStyleId>
              </a:tblPr>
              <a:tblGrid>
                <a:gridCol w="1757130">
                  <a:extLst>
                    <a:ext uri="{9D8B030D-6E8A-4147-A177-3AD203B41FA5}">
                      <a16:colId xmlns:a16="http://schemas.microsoft.com/office/drawing/2014/main" val="1339825661"/>
                    </a:ext>
                  </a:extLst>
                </a:gridCol>
                <a:gridCol w="582075">
                  <a:extLst>
                    <a:ext uri="{9D8B030D-6E8A-4147-A177-3AD203B41FA5}">
                      <a16:colId xmlns:a16="http://schemas.microsoft.com/office/drawing/2014/main" val="3363665073"/>
                    </a:ext>
                  </a:extLst>
                </a:gridCol>
                <a:gridCol w="2012107">
                  <a:extLst>
                    <a:ext uri="{9D8B030D-6E8A-4147-A177-3AD203B41FA5}">
                      <a16:colId xmlns:a16="http://schemas.microsoft.com/office/drawing/2014/main" val="1426569369"/>
                    </a:ext>
                  </a:extLst>
                </a:gridCol>
                <a:gridCol w="5550014">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Op</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err="1">
                          <a:latin typeface="Consolas" panose="020B0609020204030204" pitchFamily="49" charset="0"/>
                        </a:rPr>
                        <a:t>lda</a:t>
                      </a:r>
                      <a:r>
                        <a:rPr lang="en-US" dirty="0">
                          <a:latin typeface="Consolas" panose="020B0609020204030204" pitchFamily="49" charset="0"/>
                        </a:rPr>
                        <a:t> #$42</a:t>
                      </a:r>
                    </a:p>
                  </a:txBody>
                  <a:tcPr/>
                </a:tc>
                <a:tc>
                  <a:txBody>
                    <a:bodyPr/>
                    <a:lstStyle/>
                    <a:p>
                      <a:r>
                        <a:rPr lang="en-US" dirty="0">
                          <a:latin typeface="Consolas" panose="020B0609020204030204" pitchFamily="49" charset="0"/>
                        </a:rPr>
                        <a:t>A9</a:t>
                      </a:r>
                    </a:p>
                  </a:txBody>
                  <a:tcPr/>
                </a:tc>
                <a:tc>
                  <a:txBody>
                    <a:bodyPr/>
                    <a:lstStyle/>
                    <a:p>
                      <a:r>
                        <a:rPr lang="en-US" dirty="0"/>
                        <a:t>Immediate</a:t>
                      </a:r>
                    </a:p>
                  </a:txBody>
                  <a:tcPr/>
                </a:tc>
                <a:tc>
                  <a:txBody>
                    <a:bodyPr/>
                    <a:lstStyle/>
                    <a:p>
                      <a:r>
                        <a:rPr lang="en-US" dirty="0"/>
                        <a:t>Loads the literal value 42 in hex (</a:t>
                      </a:r>
                      <a:r>
                        <a:rPr lang="en-US" dirty="0" err="1"/>
                        <a:t>dec</a:t>
                      </a:r>
                      <a:r>
                        <a:rPr lang="en-US" dirty="0"/>
                        <a:t> 66)</a:t>
                      </a:r>
                    </a:p>
                  </a:txBody>
                  <a:tcPr/>
                </a:tc>
                <a:extLst>
                  <a:ext uri="{0D108BD9-81ED-4DB2-BD59-A6C34878D82A}">
                    <a16:rowId xmlns:a16="http://schemas.microsoft.com/office/drawing/2014/main" val="3047990798"/>
                  </a:ext>
                </a:extLst>
              </a:tr>
              <a:tr h="370840">
                <a:tc>
                  <a:txBody>
                    <a:bodyPr/>
                    <a:lstStyle/>
                    <a:p>
                      <a:r>
                        <a:rPr lang="en-US" dirty="0" err="1">
                          <a:latin typeface="Consolas" panose="020B0609020204030204" pitchFamily="49" charset="0"/>
                        </a:rPr>
                        <a:t>lda</a:t>
                      </a:r>
                      <a:r>
                        <a:rPr lang="en-US" dirty="0">
                          <a:latin typeface="Consolas" panose="020B0609020204030204" pitchFamily="49" charset="0"/>
                        </a:rPr>
                        <a:t> $42</a:t>
                      </a:r>
                    </a:p>
                  </a:txBody>
                  <a:tcPr/>
                </a:tc>
                <a:tc>
                  <a:txBody>
                    <a:bodyPr/>
                    <a:lstStyle/>
                    <a:p>
                      <a:r>
                        <a:rPr lang="en-US" dirty="0">
                          <a:latin typeface="Consolas" panose="020B0609020204030204" pitchFamily="49" charset="0"/>
                        </a:rPr>
                        <a:t>A5</a:t>
                      </a:r>
                    </a:p>
                  </a:txBody>
                  <a:tcPr/>
                </a:tc>
                <a:tc>
                  <a:txBody>
                    <a:bodyPr/>
                    <a:lstStyle/>
                    <a:p>
                      <a:r>
                        <a:rPr lang="en-US" dirty="0"/>
                        <a:t>Zero Page</a:t>
                      </a:r>
                    </a:p>
                  </a:txBody>
                  <a:tcPr/>
                </a:tc>
                <a:tc>
                  <a:txBody>
                    <a:bodyPr/>
                    <a:lstStyle/>
                    <a:p>
                      <a:r>
                        <a:rPr lang="en-US" dirty="0"/>
                        <a:t>Loads the value in memory location 0x0042</a:t>
                      </a:r>
                    </a:p>
                  </a:txBody>
                  <a:tcPr/>
                </a:tc>
                <a:extLst>
                  <a:ext uri="{0D108BD9-81ED-4DB2-BD59-A6C34878D82A}">
                    <a16:rowId xmlns:a16="http://schemas.microsoft.com/office/drawing/2014/main" val="436171063"/>
                  </a:ext>
                </a:extLst>
              </a:tr>
              <a:tr h="370840">
                <a:tc>
                  <a:txBody>
                    <a:bodyPr/>
                    <a:lstStyle/>
                    <a:p>
                      <a:r>
                        <a:rPr lang="en-US" dirty="0" err="1">
                          <a:latin typeface="Consolas" panose="020B0609020204030204" pitchFamily="49" charset="0"/>
                        </a:rPr>
                        <a:t>lda</a:t>
                      </a:r>
                      <a:r>
                        <a:rPr lang="en-US" dirty="0">
                          <a:latin typeface="Consolas" panose="020B0609020204030204" pitchFamily="49" charset="0"/>
                        </a:rPr>
                        <a:t> $42,X</a:t>
                      </a:r>
                    </a:p>
                  </a:txBody>
                  <a:tcPr/>
                </a:tc>
                <a:tc>
                  <a:txBody>
                    <a:bodyPr/>
                    <a:lstStyle/>
                    <a:p>
                      <a:r>
                        <a:rPr lang="en-US">
                          <a:latin typeface="Consolas" panose="020B0609020204030204" pitchFamily="49" charset="0"/>
                        </a:rPr>
                        <a:t>B5</a:t>
                      </a:r>
                      <a:endParaRPr lang="en-US" dirty="0">
                        <a:latin typeface="Consolas" panose="020B0609020204030204" pitchFamily="49" charset="0"/>
                      </a:endParaRPr>
                    </a:p>
                  </a:txBody>
                  <a:tcPr/>
                </a:tc>
                <a:tc>
                  <a:txBody>
                    <a:bodyPr/>
                    <a:lstStyle/>
                    <a:p>
                      <a:r>
                        <a:rPr lang="en-US" dirty="0"/>
                        <a:t>Zero Page Indexed</a:t>
                      </a:r>
                    </a:p>
                  </a:txBody>
                  <a:tcPr/>
                </a:tc>
                <a:tc>
                  <a:txBody>
                    <a:bodyPr/>
                    <a:lstStyle/>
                    <a:p>
                      <a:r>
                        <a:rPr lang="en-US" dirty="0"/>
                        <a:t>Loads the value in 0x0042, </a:t>
                      </a:r>
                      <a:r>
                        <a:rPr lang="en-US"/>
                        <a:t>offset by </a:t>
                      </a:r>
                      <a:r>
                        <a:rPr lang="en-US" dirty="0"/>
                        <a:t>X</a:t>
                      </a:r>
                    </a:p>
                  </a:txBody>
                  <a:tcPr/>
                </a:tc>
                <a:extLst>
                  <a:ext uri="{0D108BD9-81ED-4DB2-BD59-A6C34878D82A}">
                    <a16:rowId xmlns:a16="http://schemas.microsoft.com/office/drawing/2014/main" val="303955351"/>
                  </a:ext>
                </a:extLst>
              </a:tr>
              <a:tr h="370840">
                <a:tc>
                  <a:txBody>
                    <a:bodyPr/>
                    <a:lstStyle/>
                    <a:p>
                      <a:r>
                        <a:rPr lang="en-US" dirty="0" err="1">
                          <a:latin typeface="Consolas" panose="020B0609020204030204" pitchFamily="49" charset="0"/>
                        </a:rPr>
                        <a:t>lda</a:t>
                      </a:r>
                      <a:r>
                        <a:rPr lang="en-US" dirty="0">
                          <a:latin typeface="Consolas" panose="020B0609020204030204" pitchFamily="49" charset="0"/>
                        </a:rPr>
                        <a:t> $4200</a:t>
                      </a:r>
                    </a:p>
                  </a:txBody>
                  <a:tcPr/>
                </a:tc>
                <a:tc>
                  <a:txBody>
                    <a:bodyPr/>
                    <a:lstStyle/>
                    <a:p>
                      <a:r>
                        <a:rPr lang="en-US" dirty="0">
                          <a:latin typeface="Consolas" panose="020B0609020204030204" pitchFamily="49" charset="0"/>
                        </a:rPr>
                        <a:t>AD</a:t>
                      </a:r>
                    </a:p>
                  </a:txBody>
                  <a:tcPr/>
                </a:tc>
                <a:tc>
                  <a:txBody>
                    <a:bodyPr/>
                    <a:lstStyle/>
                    <a:p>
                      <a:r>
                        <a:rPr lang="en-US"/>
                        <a:t>Absolute</a:t>
                      </a:r>
                      <a:endParaRPr lang="en-US" dirty="0"/>
                    </a:p>
                  </a:txBody>
                  <a:tcPr/>
                </a:tc>
                <a:tc>
                  <a:txBody>
                    <a:bodyPr/>
                    <a:lstStyle/>
                    <a:p>
                      <a:r>
                        <a:rPr lang="en-US" dirty="0"/>
                        <a:t>Loads the value in 0x4200</a:t>
                      </a:r>
                    </a:p>
                  </a:txBody>
                  <a:tcPr/>
                </a:tc>
                <a:extLst>
                  <a:ext uri="{0D108BD9-81ED-4DB2-BD59-A6C34878D82A}">
                    <a16:rowId xmlns:a16="http://schemas.microsoft.com/office/drawing/2014/main" val="1135888035"/>
                  </a:ext>
                </a:extLst>
              </a:tr>
              <a:tr h="370840">
                <a:tc>
                  <a:txBody>
                    <a:bodyPr/>
                    <a:lstStyle/>
                    <a:p>
                      <a:r>
                        <a:rPr lang="en-US" dirty="0" err="1">
                          <a:latin typeface="Consolas" panose="020B0609020204030204" pitchFamily="49" charset="0"/>
                        </a:rPr>
                        <a:t>lda</a:t>
                      </a:r>
                      <a:r>
                        <a:rPr lang="en-US" dirty="0">
                          <a:latin typeface="Consolas" panose="020B0609020204030204" pitchFamily="49" charset="0"/>
                        </a:rPr>
                        <a:t> $4200,X</a:t>
                      </a:r>
                    </a:p>
                  </a:txBody>
                  <a:tcPr/>
                </a:tc>
                <a:tc>
                  <a:txBody>
                    <a:bodyPr/>
                    <a:lstStyle/>
                    <a:p>
                      <a:r>
                        <a:rPr lang="en-US">
                          <a:latin typeface="Consolas" panose="020B0609020204030204" pitchFamily="49" charset="0"/>
                        </a:rPr>
                        <a:t>BD</a:t>
                      </a:r>
                      <a:endParaRPr lang="en-US" dirty="0">
                        <a:latin typeface="Consolas" panose="020B0609020204030204" pitchFamily="49" charset="0"/>
                      </a:endParaRPr>
                    </a:p>
                  </a:txBody>
                  <a:tcPr/>
                </a:tc>
                <a:tc>
                  <a:txBody>
                    <a:bodyPr/>
                    <a:lstStyle/>
                    <a:p>
                      <a:r>
                        <a:rPr lang="en-US"/>
                        <a:t>Absolute </a:t>
                      </a:r>
                      <a:r>
                        <a:rPr lang="en-US" dirty="0"/>
                        <a:t>Indexed</a:t>
                      </a:r>
                    </a:p>
                  </a:txBody>
                  <a:tcPr/>
                </a:tc>
                <a:tc>
                  <a:txBody>
                    <a:bodyPr/>
                    <a:lstStyle/>
                    <a:p>
                      <a:r>
                        <a:rPr lang="en-US" dirty="0"/>
                        <a:t>Loads the value in 0x4200, </a:t>
                      </a:r>
                      <a:r>
                        <a:rPr lang="en-US"/>
                        <a:t>offset by </a:t>
                      </a:r>
                      <a:r>
                        <a:rPr lang="en-US" dirty="0"/>
                        <a:t>X</a:t>
                      </a:r>
                    </a:p>
                  </a:txBody>
                  <a:tcPr/>
                </a:tc>
                <a:extLst>
                  <a:ext uri="{0D108BD9-81ED-4DB2-BD59-A6C34878D82A}">
                    <a16:rowId xmlns:a16="http://schemas.microsoft.com/office/drawing/2014/main" val="1635818336"/>
                  </a:ext>
                </a:extLst>
              </a:tr>
              <a:tr h="370840">
                <a:tc>
                  <a:txBody>
                    <a:bodyPr/>
                    <a:lstStyle/>
                    <a:p>
                      <a:r>
                        <a:rPr lang="en-US" dirty="0" err="1">
                          <a:latin typeface="Consolas" panose="020B0609020204030204" pitchFamily="49" charset="0"/>
                        </a:rPr>
                        <a:t>lda</a:t>
                      </a:r>
                      <a:r>
                        <a:rPr lang="en-US" dirty="0">
                          <a:latin typeface="Consolas" panose="020B0609020204030204" pitchFamily="49" charset="0"/>
                        </a:rPr>
                        <a:t> $4200,Y</a:t>
                      </a:r>
                    </a:p>
                  </a:txBody>
                  <a:tcPr/>
                </a:tc>
                <a:tc>
                  <a:txBody>
                    <a:bodyPr/>
                    <a:lstStyle/>
                    <a:p>
                      <a:r>
                        <a:rPr lang="en-US">
                          <a:latin typeface="Consolas" panose="020B0609020204030204" pitchFamily="49" charset="0"/>
                        </a:rPr>
                        <a:t>B9</a:t>
                      </a:r>
                      <a:endParaRPr lang="en-US" dirty="0">
                        <a:latin typeface="Consolas" panose="020B0609020204030204" pitchFamily="49" charset="0"/>
                      </a:endParaRPr>
                    </a:p>
                  </a:txBody>
                  <a:tcPr/>
                </a:tc>
                <a:tc>
                  <a:txBody>
                    <a:bodyPr/>
                    <a:lstStyle/>
                    <a:p>
                      <a:r>
                        <a:rPr lang="en-US"/>
                        <a:t>Absolute </a:t>
                      </a:r>
                      <a:r>
                        <a:rPr lang="en-US" dirty="0"/>
                        <a:t>Indexed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Loads the value in 0x4200, </a:t>
                      </a:r>
                      <a:r>
                        <a:rPr lang="en-US"/>
                        <a:t>offset by </a:t>
                      </a:r>
                      <a:r>
                        <a:rPr lang="en-US" dirty="0"/>
                        <a:t>Y</a:t>
                      </a:r>
                    </a:p>
                  </a:txBody>
                  <a:tcPr/>
                </a:tc>
                <a:extLst>
                  <a:ext uri="{0D108BD9-81ED-4DB2-BD59-A6C34878D82A}">
                    <a16:rowId xmlns:a16="http://schemas.microsoft.com/office/drawing/2014/main" val="1309650998"/>
                  </a:ext>
                </a:extLst>
              </a:tr>
            </a:tbl>
          </a:graphicData>
        </a:graphic>
      </p:graphicFrame>
      <p:sp>
        <p:nvSpPr>
          <p:cNvPr id="5" name="TextBox 4">
            <a:extLst>
              <a:ext uri="{FF2B5EF4-FFF2-40B4-BE49-F238E27FC236}">
                <a16:creationId xmlns:a16="http://schemas.microsoft.com/office/drawing/2014/main" id="{869196B9-0E66-4ADF-B8F4-704C3176F815}"/>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The </a:t>
            </a:r>
            <a:r>
              <a:rPr lang="en-US" b="1" dirty="0" err="1">
                <a:solidFill>
                  <a:schemeClr val="accent1"/>
                </a:solidFill>
                <a:latin typeface="Consolas" panose="020B0609020204030204" pitchFamily="49" charset="0"/>
              </a:rPr>
              <a:t>lda</a:t>
            </a:r>
            <a:r>
              <a:rPr lang="en-US" dirty="0">
                <a:solidFill>
                  <a:schemeClr val="bg1"/>
                </a:solidFill>
              </a:rPr>
              <a:t> instruction loads a value into the processor’s accumulator (A). Where that value comes from depends on what addressing mode is used.</a:t>
            </a:r>
          </a:p>
        </p:txBody>
      </p:sp>
    </p:spTree>
    <p:extLst>
      <p:ext uri="{BB962C8B-B14F-4D97-AF65-F5344CB8AC3E}">
        <p14:creationId xmlns:p14="http://schemas.microsoft.com/office/powerpoint/2010/main" val="239869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2B9FB25-976B-40EC-8E6A-8D21D7BF6A6C}"/>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INDIRECT ADDRESSING</a:t>
            </a:r>
          </a:p>
        </p:txBody>
      </p:sp>
      <p:sp>
        <p:nvSpPr>
          <p:cNvPr id="6" name="TextBox 5">
            <a:extLst>
              <a:ext uri="{FF2B5EF4-FFF2-40B4-BE49-F238E27FC236}">
                <a16:creationId xmlns:a16="http://schemas.microsoft.com/office/drawing/2014/main" id="{A5BC69FD-3019-410C-8CC8-D8A4D03D33BD}"/>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There are also two load instructions which use indirect addressing. The </a:t>
            </a:r>
            <a:r>
              <a:rPr lang="en-US">
                <a:solidFill>
                  <a:schemeClr val="bg1"/>
                </a:solidFill>
              </a:rPr>
              <a:t>address being </a:t>
            </a:r>
            <a:r>
              <a:rPr lang="en-US" dirty="0">
                <a:solidFill>
                  <a:schemeClr val="bg1"/>
                </a:solidFill>
              </a:rPr>
              <a:t>loaded </a:t>
            </a:r>
            <a:r>
              <a:rPr lang="en-US">
                <a:solidFill>
                  <a:schemeClr val="bg1"/>
                </a:solidFill>
              </a:rPr>
              <a:t>must be </a:t>
            </a:r>
            <a:r>
              <a:rPr lang="en-US" dirty="0">
                <a:solidFill>
                  <a:schemeClr val="bg1"/>
                </a:solidFill>
              </a:rPr>
              <a:t>in the zero page and the offset register </a:t>
            </a:r>
            <a:r>
              <a:rPr lang="en-US">
                <a:solidFill>
                  <a:schemeClr val="bg1"/>
                </a:solidFill>
              </a:rPr>
              <a:t>must be </a:t>
            </a:r>
            <a:r>
              <a:rPr lang="en-US" dirty="0">
                <a:solidFill>
                  <a:schemeClr val="bg1"/>
                </a:solidFill>
              </a:rPr>
              <a:t>used.</a:t>
            </a:r>
          </a:p>
        </p:txBody>
      </p:sp>
      <p:graphicFrame>
        <p:nvGraphicFramePr>
          <p:cNvPr id="7" name="Table 6">
            <a:extLst>
              <a:ext uri="{FF2B5EF4-FFF2-40B4-BE49-F238E27FC236}">
                <a16:creationId xmlns:a16="http://schemas.microsoft.com/office/drawing/2014/main" id="{D457A8B6-F535-4FF7-8D70-B61111EA5528}"/>
              </a:ext>
            </a:extLst>
          </p:cNvPr>
          <p:cNvGraphicFramePr>
            <a:graphicFrameLocks noGrp="1"/>
          </p:cNvGraphicFramePr>
          <p:nvPr>
            <p:extLst>
              <p:ext uri="{D42A27DB-BD31-4B8C-83A1-F6EECF244321}">
                <p14:modId xmlns:p14="http://schemas.microsoft.com/office/powerpoint/2010/main" val="1665366175"/>
              </p:ext>
            </p:extLst>
          </p:nvPr>
        </p:nvGraphicFramePr>
        <p:xfrm>
          <a:off x="329602" y="1681351"/>
          <a:ext cx="9901326" cy="1651000"/>
        </p:xfrm>
        <a:graphic>
          <a:graphicData uri="http://schemas.openxmlformats.org/drawingml/2006/table">
            <a:tbl>
              <a:tblPr firstRow="1" bandRow="1">
                <a:tableStyleId>{073A0DAA-6AF3-43AB-8588-CEC1D06C72B9}</a:tableStyleId>
              </a:tblPr>
              <a:tblGrid>
                <a:gridCol w="1757130">
                  <a:extLst>
                    <a:ext uri="{9D8B030D-6E8A-4147-A177-3AD203B41FA5}">
                      <a16:colId xmlns:a16="http://schemas.microsoft.com/office/drawing/2014/main" val="1339825661"/>
                    </a:ext>
                  </a:extLst>
                </a:gridCol>
                <a:gridCol w="582075">
                  <a:extLst>
                    <a:ext uri="{9D8B030D-6E8A-4147-A177-3AD203B41FA5}">
                      <a16:colId xmlns:a16="http://schemas.microsoft.com/office/drawing/2014/main" val="3363665073"/>
                    </a:ext>
                  </a:extLst>
                </a:gridCol>
                <a:gridCol w="2012107">
                  <a:extLst>
                    <a:ext uri="{9D8B030D-6E8A-4147-A177-3AD203B41FA5}">
                      <a16:colId xmlns:a16="http://schemas.microsoft.com/office/drawing/2014/main" val="1426569369"/>
                    </a:ext>
                  </a:extLst>
                </a:gridCol>
                <a:gridCol w="5550014">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Op</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err="1">
                          <a:latin typeface="Consolas" panose="020B0609020204030204" pitchFamily="49" charset="0"/>
                        </a:rPr>
                        <a:t>lda</a:t>
                      </a:r>
                      <a:r>
                        <a:rPr lang="en-US" dirty="0">
                          <a:latin typeface="Consolas" panose="020B0609020204030204" pitchFamily="49" charset="0"/>
                        </a:rPr>
                        <a:t> ($42,X)</a:t>
                      </a:r>
                    </a:p>
                  </a:txBody>
                  <a:tcPr/>
                </a:tc>
                <a:tc>
                  <a:txBody>
                    <a:bodyPr/>
                    <a:lstStyle/>
                    <a:p>
                      <a:r>
                        <a:rPr lang="en-US" dirty="0">
                          <a:latin typeface="Consolas" panose="020B0609020204030204" pitchFamily="49" charset="0"/>
                        </a:rPr>
                        <a:t>A1</a:t>
                      </a:r>
                    </a:p>
                  </a:txBody>
                  <a:tcPr/>
                </a:tc>
                <a:tc>
                  <a:txBody>
                    <a:bodyPr/>
                    <a:lstStyle/>
                    <a:p>
                      <a:r>
                        <a:rPr lang="en-US" dirty="0"/>
                        <a:t>Indexed Indirect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Loads the value in the address stored in (0x0042+X) and (0x0042+X+1)</a:t>
                      </a:r>
                    </a:p>
                  </a:txBody>
                  <a:tcPr/>
                </a:tc>
                <a:extLst>
                  <a:ext uri="{0D108BD9-81ED-4DB2-BD59-A6C34878D82A}">
                    <a16:rowId xmlns:a16="http://schemas.microsoft.com/office/drawing/2014/main" val="1587512490"/>
                  </a:ext>
                </a:extLst>
              </a:tr>
              <a:tr h="370840">
                <a:tc>
                  <a:txBody>
                    <a:bodyPr/>
                    <a:lstStyle/>
                    <a:p>
                      <a:r>
                        <a:rPr lang="en-US" dirty="0" err="1">
                          <a:latin typeface="Consolas" panose="020B0609020204030204" pitchFamily="49" charset="0"/>
                        </a:rPr>
                        <a:t>lda</a:t>
                      </a:r>
                      <a:r>
                        <a:rPr lang="en-US" dirty="0">
                          <a:latin typeface="Consolas" panose="020B0609020204030204" pitchFamily="49" charset="0"/>
                        </a:rPr>
                        <a:t> ($42),Y</a:t>
                      </a:r>
                    </a:p>
                  </a:txBody>
                  <a:tcPr/>
                </a:tc>
                <a:tc>
                  <a:txBody>
                    <a:bodyPr/>
                    <a:lstStyle/>
                    <a:p>
                      <a:r>
                        <a:rPr lang="en-US">
                          <a:latin typeface="Consolas" panose="020B0609020204030204" pitchFamily="49" charset="0"/>
                        </a:rPr>
                        <a:t>B1</a:t>
                      </a:r>
                      <a:endParaRPr lang="en-US" dirty="0">
                        <a:latin typeface="Consolas" panose="020B0609020204030204" pitchFamily="49" charset="0"/>
                      </a:endParaRPr>
                    </a:p>
                  </a:txBody>
                  <a:tcPr/>
                </a:tc>
                <a:tc>
                  <a:txBody>
                    <a:bodyPr/>
                    <a:lstStyle/>
                    <a:p>
                      <a:r>
                        <a:rPr lang="en-US" dirty="0"/>
                        <a:t>Indirect Indexed</a:t>
                      </a:r>
                    </a:p>
                  </a:txBody>
                  <a:tcPr/>
                </a:tc>
                <a:tc>
                  <a:txBody>
                    <a:bodyPr/>
                    <a:lstStyle/>
                    <a:p>
                      <a:r>
                        <a:rPr lang="en-US" dirty="0"/>
                        <a:t>Loads the value in the address, </a:t>
                      </a:r>
                      <a:r>
                        <a:rPr lang="en-US"/>
                        <a:t>offset by </a:t>
                      </a:r>
                      <a:r>
                        <a:rPr lang="en-US" dirty="0"/>
                        <a:t>Y, stored in 0x0042 and 0x0043</a:t>
                      </a:r>
                    </a:p>
                  </a:txBody>
                  <a:tcPr/>
                </a:tc>
                <a:extLst>
                  <a:ext uri="{0D108BD9-81ED-4DB2-BD59-A6C34878D82A}">
                    <a16:rowId xmlns:a16="http://schemas.microsoft.com/office/drawing/2014/main" val="3573790570"/>
                  </a:ext>
                </a:extLst>
              </a:tr>
            </a:tbl>
          </a:graphicData>
        </a:graphic>
      </p:graphicFrame>
    </p:spTree>
    <p:extLst>
      <p:ext uri="{BB962C8B-B14F-4D97-AF65-F5344CB8AC3E}">
        <p14:creationId xmlns:p14="http://schemas.microsoft.com/office/powerpoint/2010/main" val="516220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DD3A1D-D715-4AF9-8DBE-5BD0B0EB776C}"/>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LOADING AND STORING</a:t>
            </a:r>
          </a:p>
        </p:txBody>
      </p:sp>
      <p:sp>
        <p:nvSpPr>
          <p:cNvPr id="3" name="TextBox 2">
            <a:extLst>
              <a:ext uri="{FF2B5EF4-FFF2-40B4-BE49-F238E27FC236}">
                <a16:creationId xmlns:a16="http://schemas.microsoft.com/office/drawing/2014/main" id="{7A170A08-1231-49B5-9A42-D498EF2B6F5C}"/>
              </a:ext>
            </a:extLst>
          </p:cNvPr>
          <p:cNvSpPr txBox="1"/>
          <p:nvPr/>
        </p:nvSpPr>
        <p:spPr>
          <a:xfrm>
            <a:off x="329602" y="906011"/>
            <a:ext cx="10607210" cy="369332"/>
          </a:xfrm>
          <a:prstGeom prst="rect">
            <a:avLst/>
          </a:prstGeom>
          <a:noFill/>
        </p:spPr>
        <p:txBody>
          <a:bodyPr wrap="square" rtlCol="0">
            <a:spAutoFit/>
          </a:bodyPr>
          <a:lstStyle/>
          <a:p>
            <a:r>
              <a:rPr lang="en-US" dirty="0">
                <a:solidFill>
                  <a:schemeClr val="bg1"/>
                </a:solidFill>
              </a:rPr>
              <a:t>More “Load” and “Store” instructions:</a:t>
            </a:r>
          </a:p>
        </p:txBody>
      </p:sp>
      <p:graphicFrame>
        <p:nvGraphicFramePr>
          <p:cNvPr id="5" name="Table 4">
            <a:extLst>
              <a:ext uri="{FF2B5EF4-FFF2-40B4-BE49-F238E27FC236}">
                <a16:creationId xmlns:a16="http://schemas.microsoft.com/office/drawing/2014/main" id="{60BAA69C-772B-4FAA-AB63-46758F752E3D}"/>
              </a:ext>
            </a:extLst>
          </p:cNvPr>
          <p:cNvGraphicFramePr>
            <a:graphicFrameLocks noGrp="1"/>
          </p:cNvGraphicFramePr>
          <p:nvPr>
            <p:extLst>
              <p:ext uri="{D42A27DB-BD31-4B8C-83A1-F6EECF244321}">
                <p14:modId xmlns:p14="http://schemas.microsoft.com/office/powerpoint/2010/main" val="896789690"/>
              </p:ext>
            </p:extLst>
          </p:nvPr>
        </p:nvGraphicFramePr>
        <p:xfrm>
          <a:off x="329602" y="1681351"/>
          <a:ext cx="7969527" cy="2595880"/>
        </p:xfrm>
        <a:graphic>
          <a:graphicData uri="http://schemas.openxmlformats.org/drawingml/2006/table">
            <a:tbl>
              <a:tblPr firstRow="1" bandRow="1">
                <a:tableStyleId>{073A0DAA-6AF3-43AB-8588-CEC1D06C72B9}</a:tableStyleId>
              </a:tblPr>
              <a:tblGrid>
                <a:gridCol w="1311593">
                  <a:extLst>
                    <a:ext uri="{9D8B030D-6E8A-4147-A177-3AD203B41FA5}">
                      <a16:colId xmlns:a16="http://schemas.microsoft.com/office/drawing/2014/main" val="1339825661"/>
                    </a:ext>
                  </a:extLst>
                </a:gridCol>
                <a:gridCol w="1960879">
                  <a:extLst>
                    <a:ext uri="{9D8B030D-6E8A-4147-A177-3AD203B41FA5}">
                      <a16:colId xmlns:a16="http://schemas.microsoft.com/office/drawing/2014/main" val="1426569369"/>
                    </a:ext>
                  </a:extLst>
                </a:gridCol>
                <a:gridCol w="4697055">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err="1">
                          <a:latin typeface="Consolas" panose="020B0609020204030204" pitchFamily="49" charset="0"/>
                        </a:rPr>
                        <a:t>lda</a:t>
                      </a:r>
                      <a:r>
                        <a:rPr lang="en-US" dirty="0">
                          <a:latin typeface="Consolas" panose="020B0609020204030204" pitchFamily="49" charset="0"/>
                        </a:rPr>
                        <a:t> ADDR</a:t>
                      </a:r>
                    </a:p>
                  </a:txBody>
                  <a:tcPr/>
                </a:tc>
                <a:tc>
                  <a:txBody>
                    <a:bodyPr/>
                    <a:lstStyle/>
                    <a:p>
                      <a:r>
                        <a:rPr lang="en-US" dirty="0"/>
                        <a:t>Load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Loads the value in ADDR into A</a:t>
                      </a:r>
                    </a:p>
                  </a:txBody>
                  <a:tcPr/>
                </a:tc>
                <a:extLst>
                  <a:ext uri="{0D108BD9-81ED-4DB2-BD59-A6C34878D82A}">
                    <a16:rowId xmlns:a16="http://schemas.microsoft.com/office/drawing/2014/main" val="2482572702"/>
                  </a:ext>
                </a:extLst>
              </a:tr>
              <a:tr h="370840">
                <a:tc>
                  <a:txBody>
                    <a:bodyPr/>
                    <a:lstStyle/>
                    <a:p>
                      <a:r>
                        <a:rPr lang="en-US" dirty="0" err="1">
                          <a:latin typeface="Consolas" panose="020B0609020204030204" pitchFamily="49" charset="0"/>
                        </a:rPr>
                        <a:t>ldx</a:t>
                      </a:r>
                      <a:r>
                        <a:rPr lang="en-US" dirty="0">
                          <a:latin typeface="Consolas" panose="020B0609020204030204" pitchFamily="49" charset="0"/>
                        </a:rPr>
                        <a:t> ADDR</a:t>
                      </a:r>
                    </a:p>
                  </a:txBody>
                  <a:tcPr/>
                </a:tc>
                <a:tc>
                  <a:txBody>
                    <a:bodyPr/>
                    <a:lstStyle/>
                    <a:p>
                      <a:r>
                        <a:rPr lang="en-US" dirty="0"/>
                        <a:t>Load X</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Loads the value in ADDR into X</a:t>
                      </a:r>
                    </a:p>
                  </a:txBody>
                  <a:tcPr/>
                </a:tc>
                <a:extLst>
                  <a:ext uri="{0D108BD9-81ED-4DB2-BD59-A6C34878D82A}">
                    <a16:rowId xmlns:a16="http://schemas.microsoft.com/office/drawing/2014/main" val="1812845205"/>
                  </a:ext>
                </a:extLst>
              </a:tr>
              <a:tr h="370840">
                <a:tc>
                  <a:txBody>
                    <a:bodyPr/>
                    <a:lstStyle/>
                    <a:p>
                      <a:r>
                        <a:rPr lang="en-US" dirty="0" err="1">
                          <a:latin typeface="Consolas" panose="020B0609020204030204" pitchFamily="49" charset="0"/>
                        </a:rPr>
                        <a:t>ldy</a:t>
                      </a:r>
                      <a:r>
                        <a:rPr lang="en-US" dirty="0">
                          <a:latin typeface="Consolas" panose="020B0609020204030204" pitchFamily="49" charset="0"/>
                        </a:rPr>
                        <a:t> ADDR</a:t>
                      </a:r>
                    </a:p>
                  </a:txBody>
                  <a:tcPr/>
                </a:tc>
                <a:tc>
                  <a:txBody>
                    <a:bodyPr/>
                    <a:lstStyle/>
                    <a:p>
                      <a:r>
                        <a:rPr lang="en-US" dirty="0"/>
                        <a:t>Load 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Loads the value in ADDR into Y</a:t>
                      </a:r>
                    </a:p>
                  </a:txBody>
                  <a:tcPr/>
                </a:tc>
                <a:extLst>
                  <a:ext uri="{0D108BD9-81ED-4DB2-BD59-A6C34878D82A}">
                    <a16:rowId xmlns:a16="http://schemas.microsoft.com/office/drawing/2014/main" val="3756632315"/>
                  </a:ext>
                </a:extLst>
              </a:tr>
              <a:tr h="370840">
                <a:tc>
                  <a:txBody>
                    <a:bodyPr/>
                    <a:lstStyle/>
                    <a:p>
                      <a:r>
                        <a:rPr lang="en-US" dirty="0" err="1">
                          <a:latin typeface="Consolas" panose="020B0609020204030204" pitchFamily="49" charset="0"/>
                        </a:rPr>
                        <a:t>sta</a:t>
                      </a:r>
                      <a:r>
                        <a:rPr lang="en-US" dirty="0">
                          <a:latin typeface="Consolas" panose="020B0609020204030204" pitchFamily="49" charset="0"/>
                        </a:rPr>
                        <a:t> ADDR</a:t>
                      </a:r>
                    </a:p>
                  </a:txBody>
                  <a:tcPr/>
                </a:tc>
                <a:tc>
                  <a:txBody>
                    <a:bodyPr/>
                    <a:lstStyle/>
                    <a:p>
                      <a:r>
                        <a:rPr lang="en-US" dirty="0"/>
                        <a:t>Store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Stores the value of A into ADDR</a:t>
                      </a:r>
                    </a:p>
                  </a:txBody>
                  <a:tcPr/>
                </a:tc>
                <a:extLst>
                  <a:ext uri="{0D108BD9-81ED-4DB2-BD59-A6C34878D82A}">
                    <a16:rowId xmlns:a16="http://schemas.microsoft.com/office/drawing/2014/main" val="1587512490"/>
                  </a:ext>
                </a:extLst>
              </a:tr>
              <a:tr h="370840">
                <a:tc>
                  <a:txBody>
                    <a:bodyPr/>
                    <a:lstStyle/>
                    <a:p>
                      <a:r>
                        <a:rPr lang="en-US" dirty="0" err="1">
                          <a:latin typeface="Consolas" panose="020B0609020204030204" pitchFamily="49" charset="0"/>
                        </a:rPr>
                        <a:t>stx</a:t>
                      </a:r>
                      <a:r>
                        <a:rPr lang="en-US" dirty="0">
                          <a:latin typeface="Consolas" panose="020B0609020204030204" pitchFamily="49" charset="0"/>
                        </a:rPr>
                        <a:t> ADDR</a:t>
                      </a:r>
                    </a:p>
                  </a:txBody>
                  <a:tcPr/>
                </a:tc>
                <a:tc>
                  <a:txBody>
                    <a:bodyPr/>
                    <a:lstStyle/>
                    <a:p>
                      <a:r>
                        <a:rPr lang="en-US" dirty="0"/>
                        <a:t>Store X</a:t>
                      </a:r>
                    </a:p>
                  </a:txBody>
                  <a:tcPr/>
                </a:tc>
                <a:tc>
                  <a:txBody>
                    <a:bodyPr/>
                    <a:lstStyle/>
                    <a:p>
                      <a:r>
                        <a:rPr lang="en-US" dirty="0"/>
                        <a:t>Stores the value of X into ADDR</a:t>
                      </a:r>
                    </a:p>
                  </a:txBody>
                  <a:tcPr/>
                </a:tc>
                <a:extLst>
                  <a:ext uri="{0D108BD9-81ED-4DB2-BD59-A6C34878D82A}">
                    <a16:rowId xmlns:a16="http://schemas.microsoft.com/office/drawing/2014/main" val="3573790570"/>
                  </a:ext>
                </a:extLst>
              </a:tr>
              <a:tr h="370840">
                <a:tc>
                  <a:txBody>
                    <a:bodyPr/>
                    <a:lstStyle/>
                    <a:p>
                      <a:r>
                        <a:rPr lang="en-US" dirty="0">
                          <a:latin typeface="Consolas" panose="020B0609020204030204" pitchFamily="49" charset="0"/>
                        </a:rPr>
                        <a:t>sty ADDR</a:t>
                      </a:r>
                    </a:p>
                  </a:txBody>
                  <a:tcPr/>
                </a:tc>
                <a:tc>
                  <a:txBody>
                    <a:bodyPr/>
                    <a:lstStyle/>
                    <a:p>
                      <a:r>
                        <a:rPr lang="en-US" dirty="0"/>
                        <a:t>Store Y</a:t>
                      </a:r>
                    </a:p>
                  </a:txBody>
                  <a:tcPr/>
                </a:tc>
                <a:tc>
                  <a:txBody>
                    <a:bodyPr/>
                    <a:lstStyle/>
                    <a:p>
                      <a:r>
                        <a:rPr lang="en-US" dirty="0"/>
                        <a:t>Stores the value of Y into ADDR</a:t>
                      </a:r>
                    </a:p>
                  </a:txBody>
                  <a:tcPr/>
                </a:tc>
                <a:extLst>
                  <a:ext uri="{0D108BD9-81ED-4DB2-BD59-A6C34878D82A}">
                    <a16:rowId xmlns:a16="http://schemas.microsoft.com/office/drawing/2014/main" val="3257796900"/>
                  </a:ext>
                </a:extLst>
              </a:tr>
            </a:tbl>
          </a:graphicData>
        </a:graphic>
      </p:graphicFrame>
      <p:sp>
        <p:nvSpPr>
          <p:cNvPr id="6" name="TextBox 5">
            <a:extLst>
              <a:ext uri="{FF2B5EF4-FFF2-40B4-BE49-F238E27FC236}">
                <a16:creationId xmlns:a16="http://schemas.microsoft.com/office/drawing/2014/main" id="{76BBEAFC-C9A2-4BB1-BC59-4FCEE5ED336A}"/>
              </a:ext>
            </a:extLst>
          </p:cNvPr>
          <p:cNvSpPr txBox="1"/>
          <p:nvPr/>
        </p:nvSpPr>
        <p:spPr>
          <a:xfrm>
            <a:off x="329602" y="4498573"/>
            <a:ext cx="10607210" cy="369332"/>
          </a:xfrm>
          <a:prstGeom prst="rect">
            <a:avLst/>
          </a:prstGeom>
          <a:noFill/>
        </p:spPr>
        <p:txBody>
          <a:bodyPr wrap="square" rtlCol="0">
            <a:spAutoFit/>
          </a:bodyPr>
          <a:lstStyle/>
          <a:p>
            <a:r>
              <a:rPr lang="en-US" dirty="0">
                <a:solidFill>
                  <a:schemeClr val="bg1"/>
                </a:solidFill>
              </a:rPr>
              <a:t>ADDR </a:t>
            </a:r>
            <a:r>
              <a:rPr lang="en-US">
                <a:solidFill>
                  <a:schemeClr val="bg1"/>
                </a:solidFill>
              </a:rPr>
              <a:t>can be </a:t>
            </a:r>
            <a:r>
              <a:rPr lang="en-US" dirty="0">
                <a:solidFill>
                  <a:schemeClr val="bg1"/>
                </a:solidFill>
              </a:rPr>
              <a:t>an address or a literal value for load instructions.</a:t>
            </a:r>
          </a:p>
        </p:txBody>
      </p:sp>
    </p:spTree>
    <p:extLst>
      <p:ext uri="{BB962C8B-B14F-4D97-AF65-F5344CB8AC3E}">
        <p14:creationId xmlns:p14="http://schemas.microsoft.com/office/powerpoint/2010/main" val="196362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584A91-A4FE-4595-9F1B-3D59C15CF4A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COMPARISONS</a:t>
            </a:r>
          </a:p>
        </p:txBody>
      </p:sp>
      <p:sp>
        <p:nvSpPr>
          <p:cNvPr id="3" name="TextBox 2">
            <a:extLst>
              <a:ext uri="{FF2B5EF4-FFF2-40B4-BE49-F238E27FC236}">
                <a16:creationId xmlns:a16="http://schemas.microsoft.com/office/drawing/2014/main" id="{F696EC2C-B825-458F-8434-A01F81DE2C78}"/>
              </a:ext>
            </a:extLst>
          </p:cNvPr>
          <p:cNvSpPr txBox="1"/>
          <p:nvPr/>
        </p:nvSpPr>
        <p:spPr>
          <a:xfrm>
            <a:off x="329602" y="906011"/>
            <a:ext cx="10607210" cy="369332"/>
          </a:xfrm>
          <a:prstGeom prst="rect">
            <a:avLst/>
          </a:prstGeom>
          <a:noFill/>
        </p:spPr>
        <p:txBody>
          <a:bodyPr wrap="square" rtlCol="0">
            <a:spAutoFit/>
          </a:bodyPr>
          <a:lstStyle/>
          <a:p>
            <a:r>
              <a:rPr lang="en-US" dirty="0">
                <a:solidFill>
                  <a:schemeClr val="bg1"/>
                </a:solidFill>
              </a:rPr>
              <a:t>Conditional expressions consist of a compare instruction </a:t>
            </a:r>
            <a:r>
              <a:rPr lang="en-US">
                <a:solidFill>
                  <a:schemeClr val="bg1"/>
                </a:solidFill>
              </a:rPr>
              <a:t>followed by a branch </a:t>
            </a:r>
            <a:r>
              <a:rPr lang="en-US" dirty="0">
                <a:solidFill>
                  <a:schemeClr val="bg1"/>
                </a:solidFill>
              </a:rPr>
              <a:t>instruction.</a:t>
            </a:r>
          </a:p>
        </p:txBody>
      </p:sp>
      <p:graphicFrame>
        <p:nvGraphicFramePr>
          <p:cNvPr id="5" name="Table 4">
            <a:extLst>
              <a:ext uri="{FF2B5EF4-FFF2-40B4-BE49-F238E27FC236}">
                <a16:creationId xmlns:a16="http://schemas.microsoft.com/office/drawing/2014/main" id="{073D1C8A-FAD5-41FE-9FA5-76E83E1F854A}"/>
              </a:ext>
            </a:extLst>
          </p:cNvPr>
          <p:cNvGraphicFramePr>
            <a:graphicFrameLocks noGrp="1"/>
          </p:cNvGraphicFramePr>
          <p:nvPr>
            <p:extLst>
              <p:ext uri="{D42A27DB-BD31-4B8C-83A1-F6EECF244321}">
                <p14:modId xmlns:p14="http://schemas.microsoft.com/office/powerpoint/2010/main" val="2969455494"/>
              </p:ext>
            </p:extLst>
          </p:nvPr>
        </p:nvGraphicFramePr>
        <p:xfrm>
          <a:off x="329602" y="1681351"/>
          <a:ext cx="8325763" cy="1483360"/>
        </p:xfrm>
        <a:graphic>
          <a:graphicData uri="http://schemas.openxmlformats.org/drawingml/2006/table">
            <a:tbl>
              <a:tblPr firstRow="1" bandRow="1">
                <a:tableStyleId>{073A0DAA-6AF3-43AB-8588-CEC1D06C72B9}</a:tableStyleId>
              </a:tblPr>
              <a:tblGrid>
                <a:gridCol w="1311593">
                  <a:extLst>
                    <a:ext uri="{9D8B030D-6E8A-4147-A177-3AD203B41FA5}">
                      <a16:colId xmlns:a16="http://schemas.microsoft.com/office/drawing/2014/main" val="1339825661"/>
                    </a:ext>
                  </a:extLst>
                </a:gridCol>
                <a:gridCol w="2317115">
                  <a:extLst>
                    <a:ext uri="{9D8B030D-6E8A-4147-A177-3AD203B41FA5}">
                      <a16:colId xmlns:a16="http://schemas.microsoft.com/office/drawing/2014/main" val="1426569369"/>
                    </a:ext>
                  </a:extLst>
                </a:gridCol>
                <a:gridCol w="4697055">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err="1">
                          <a:latin typeface="Consolas" panose="020B0609020204030204" pitchFamily="49" charset="0"/>
                        </a:rPr>
                        <a:t>cmp</a:t>
                      </a:r>
                      <a:r>
                        <a:rPr lang="en-US" dirty="0">
                          <a:latin typeface="Consolas" panose="020B0609020204030204" pitchFamily="49" charset="0"/>
                        </a:rPr>
                        <a:t> ADDR</a:t>
                      </a:r>
                    </a:p>
                  </a:txBody>
                  <a:tcPr/>
                </a:tc>
                <a:tc>
                  <a:txBody>
                    <a:bodyPr/>
                    <a:lstStyle/>
                    <a:p>
                      <a:r>
                        <a:rPr lang="en-US" dirty="0"/>
                        <a:t>Compare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Compares the accumulator with ADDR</a:t>
                      </a:r>
                    </a:p>
                  </a:txBody>
                  <a:tcPr/>
                </a:tc>
                <a:extLst>
                  <a:ext uri="{0D108BD9-81ED-4DB2-BD59-A6C34878D82A}">
                    <a16:rowId xmlns:a16="http://schemas.microsoft.com/office/drawing/2014/main" val="2482572702"/>
                  </a:ext>
                </a:extLst>
              </a:tr>
              <a:tr h="370840">
                <a:tc>
                  <a:txBody>
                    <a:bodyPr/>
                    <a:lstStyle/>
                    <a:p>
                      <a:r>
                        <a:rPr lang="en-US" dirty="0" err="1">
                          <a:latin typeface="Consolas" panose="020B0609020204030204" pitchFamily="49" charset="0"/>
                        </a:rPr>
                        <a:t>cpx</a:t>
                      </a:r>
                      <a:r>
                        <a:rPr lang="en-US" dirty="0">
                          <a:latin typeface="Consolas" panose="020B0609020204030204" pitchFamily="49" charset="0"/>
                        </a:rPr>
                        <a:t> ADDR</a:t>
                      </a:r>
                    </a:p>
                  </a:txBody>
                  <a:tcPr/>
                </a:tc>
                <a:tc>
                  <a:txBody>
                    <a:bodyPr/>
                    <a:lstStyle/>
                    <a:p>
                      <a:r>
                        <a:rPr lang="en-US" dirty="0"/>
                        <a:t>Compare X</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Compares X with ADDR</a:t>
                      </a:r>
                    </a:p>
                  </a:txBody>
                  <a:tcPr/>
                </a:tc>
                <a:extLst>
                  <a:ext uri="{0D108BD9-81ED-4DB2-BD59-A6C34878D82A}">
                    <a16:rowId xmlns:a16="http://schemas.microsoft.com/office/drawing/2014/main" val="569793228"/>
                  </a:ext>
                </a:extLst>
              </a:tr>
              <a:tr h="370840">
                <a:tc>
                  <a:txBody>
                    <a:bodyPr/>
                    <a:lstStyle/>
                    <a:p>
                      <a:r>
                        <a:rPr lang="en-US" dirty="0" err="1">
                          <a:latin typeface="Consolas" panose="020B0609020204030204" pitchFamily="49" charset="0"/>
                        </a:rPr>
                        <a:t>cpy</a:t>
                      </a:r>
                      <a:r>
                        <a:rPr lang="en-US" dirty="0">
                          <a:latin typeface="Consolas" panose="020B0609020204030204" pitchFamily="49" charset="0"/>
                        </a:rPr>
                        <a:t> ADDR</a:t>
                      </a:r>
                    </a:p>
                  </a:txBody>
                  <a:tcPr/>
                </a:tc>
                <a:tc>
                  <a:txBody>
                    <a:bodyPr/>
                    <a:lstStyle/>
                    <a:p>
                      <a:r>
                        <a:rPr lang="en-US" dirty="0"/>
                        <a:t>Compare 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Compares Y with ADDR</a:t>
                      </a:r>
                    </a:p>
                  </a:txBody>
                  <a:tcPr/>
                </a:tc>
                <a:extLst>
                  <a:ext uri="{0D108BD9-81ED-4DB2-BD59-A6C34878D82A}">
                    <a16:rowId xmlns:a16="http://schemas.microsoft.com/office/drawing/2014/main" val="3198027007"/>
                  </a:ext>
                </a:extLst>
              </a:tr>
            </a:tbl>
          </a:graphicData>
        </a:graphic>
      </p:graphicFrame>
      <p:sp>
        <p:nvSpPr>
          <p:cNvPr id="6" name="TextBox 5">
            <a:extLst>
              <a:ext uri="{FF2B5EF4-FFF2-40B4-BE49-F238E27FC236}">
                <a16:creationId xmlns:a16="http://schemas.microsoft.com/office/drawing/2014/main" id="{129B27FD-7E32-4AAB-9EE0-52BFE9727D89}"/>
              </a:ext>
            </a:extLst>
          </p:cNvPr>
          <p:cNvSpPr txBox="1"/>
          <p:nvPr/>
        </p:nvSpPr>
        <p:spPr>
          <a:xfrm>
            <a:off x="329602" y="3386053"/>
            <a:ext cx="10607210" cy="369332"/>
          </a:xfrm>
          <a:prstGeom prst="rect">
            <a:avLst/>
          </a:prstGeom>
          <a:noFill/>
        </p:spPr>
        <p:txBody>
          <a:bodyPr wrap="square" rtlCol="0">
            <a:spAutoFit/>
          </a:bodyPr>
          <a:lstStyle/>
          <a:p>
            <a:r>
              <a:rPr lang="en-US" dirty="0">
                <a:solidFill>
                  <a:schemeClr val="bg1"/>
                </a:solidFill>
              </a:rPr>
              <a:t>How is the result of the comparison encoded in the 6502?</a:t>
            </a:r>
          </a:p>
        </p:txBody>
      </p:sp>
    </p:spTree>
    <p:extLst>
      <p:ext uri="{BB962C8B-B14F-4D97-AF65-F5344CB8AC3E}">
        <p14:creationId xmlns:p14="http://schemas.microsoft.com/office/powerpoint/2010/main" val="3109988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F8FC32-EFD2-4CA0-BB9E-3EBA6557F6F3}"/>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PROCESSOR STATUS REGISTER</a:t>
            </a:r>
          </a:p>
        </p:txBody>
      </p:sp>
      <p:sp>
        <p:nvSpPr>
          <p:cNvPr id="3" name="TextBox 2">
            <a:extLst>
              <a:ext uri="{FF2B5EF4-FFF2-40B4-BE49-F238E27FC236}">
                <a16:creationId xmlns:a16="http://schemas.microsoft.com/office/drawing/2014/main" id="{1428DC0A-7F91-42B2-9A99-4E323314AE04}"/>
              </a:ext>
            </a:extLst>
          </p:cNvPr>
          <p:cNvSpPr txBox="1"/>
          <p:nvPr/>
        </p:nvSpPr>
        <p:spPr>
          <a:xfrm>
            <a:off x="329598" y="995208"/>
            <a:ext cx="92559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2800" dirty="0">
                <a:latin typeface="Press Start 2P" panose="02000503000000000000" pitchFamily="1" charset="0"/>
              </a:rPr>
              <a:t>P</a:t>
            </a:r>
          </a:p>
        </p:txBody>
      </p:sp>
      <p:sp>
        <p:nvSpPr>
          <p:cNvPr id="4" name="TextBox 3">
            <a:extLst>
              <a:ext uri="{FF2B5EF4-FFF2-40B4-BE49-F238E27FC236}">
                <a16:creationId xmlns:a16="http://schemas.microsoft.com/office/drawing/2014/main" id="{A68816DC-6A72-4F57-9DE4-5BD5788EE84B}"/>
              </a:ext>
            </a:extLst>
          </p:cNvPr>
          <p:cNvSpPr txBox="1"/>
          <p:nvPr/>
        </p:nvSpPr>
        <p:spPr>
          <a:xfrm>
            <a:off x="1264712" y="927932"/>
            <a:ext cx="9546161" cy="646331"/>
          </a:xfrm>
          <a:prstGeom prst="rect">
            <a:avLst/>
          </a:prstGeom>
          <a:noFill/>
        </p:spPr>
        <p:txBody>
          <a:bodyPr wrap="square" rtlCol="0">
            <a:spAutoFit/>
          </a:bodyPr>
          <a:lstStyle/>
          <a:p>
            <a:r>
              <a:rPr lang="en-US" dirty="0">
                <a:solidFill>
                  <a:schemeClr val="bg1"/>
                </a:solidFill>
              </a:rPr>
              <a:t>P is the </a:t>
            </a:r>
            <a:r>
              <a:rPr lang="en-US" b="1" dirty="0">
                <a:solidFill>
                  <a:schemeClr val="accent1"/>
                </a:solidFill>
              </a:rPr>
              <a:t>processor status register</a:t>
            </a:r>
            <a:r>
              <a:rPr lang="en-US" dirty="0">
                <a:solidFill>
                  <a:schemeClr val="bg1"/>
                </a:solidFill>
              </a:rPr>
              <a:t>. It is a read-only register which contains </a:t>
            </a:r>
            <a:r>
              <a:rPr lang="en-US">
                <a:solidFill>
                  <a:schemeClr val="bg1"/>
                </a:solidFill>
              </a:rPr>
              <a:t>a byte whose bits </a:t>
            </a:r>
            <a:r>
              <a:rPr lang="en-US" dirty="0">
                <a:solidFill>
                  <a:schemeClr val="bg1"/>
                </a:solidFill>
              </a:rPr>
              <a:t>represent </a:t>
            </a:r>
            <a:r>
              <a:rPr lang="en-US">
                <a:solidFill>
                  <a:schemeClr val="bg1"/>
                </a:solidFill>
              </a:rPr>
              <a:t>information about </a:t>
            </a:r>
            <a:r>
              <a:rPr lang="en-US" dirty="0">
                <a:solidFill>
                  <a:schemeClr val="bg1"/>
                </a:solidFill>
              </a:rPr>
              <a:t>the processor’s status and the result of the previous operation.</a:t>
            </a:r>
          </a:p>
        </p:txBody>
      </p:sp>
      <p:sp>
        <p:nvSpPr>
          <p:cNvPr id="5" name="TextBox 4">
            <a:extLst>
              <a:ext uri="{FF2B5EF4-FFF2-40B4-BE49-F238E27FC236}">
                <a16:creationId xmlns:a16="http://schemas.microsoft.com/office/drawing/2014/main" id="{7F8E5C50-8BE9-44E9-B2DA-1332DBF658FB}"/>
              </a:ext>
            </a:extLst>
          </p:cNvPr>
          <p:cNvSpPr txBox="1"/>
          <p:nvPr/>
        </p:nvSpPr>
        <p:spPr>
          <a:xfrm>
            <a:off x="964598" y="2849741"/>
            <a:ext cx="2760735" cy="461665"/>
          </a:xfrm>
          <a:prstGeom prst="rect">
            <a:avLst/>
          </a:prstGeom>
          <a:noFill/>
          <a:ln>
            <a:noFill/>
          </a:ln>
        </p:spPr>
        <p:txBody>
          <a:bodyPr wrap="square" rtlCol="0">
            <a:spAutoFit/>
          </a:bodyPr>
          <a:lstStyle/>
          <a:p>
            <a:r>
              <a:rPr lang="en-US" sz="2400" dirty="0">
                <a:solidFill>
                  <a:srgbClr val="C00000"/>
                </a:solidFill>
                <a:latin typeface="Press Start 2P" panose="02000503000000000000" pitchFamily="1" charset="0"/>
              </a:rPr>
              <a:t>N</a:t>
            </a:r>
            <a:r>
              <a:rPr lang="en-US" sz="2400" dirty="0">
                <a:solidFill>
                  <a:srgbClr val="FFFF00"/>
                </a:solidFill>
                <a:latin typeface="Press Start 2P" panose="02000503000000000000" pitchFamily="1" charset="0"/>
              </a:rPr>
              <a:t>V</a:t>
            </a:r>
            <a:r>
              <a:rPr lang="en-US" sz="2400" dirty="0">
                <a:solidFill>
                  <a:schemeClr val="tx2"/>
                </a:solidFill>
                <a:latin typeface="Press Start 2P" panose="02000503000000000000" pitchFamily="1" charset="0"/>
              </a:rPr>
              <a:t>--</a:t>
            </a:r>
            <a:r>
              <a:rPr lang="en-US" sz="2400" dirty="0">
                <a:solidFill>
                  <a:schemeClr val="accent6">
                    <a:lumMod val="75000"/>
                  </a:schemeClr>
                </a:solidFill>
                <a:latin typeface="Press Start 2P" panose="02000503000000000000" pitchFamily="1" charset="0"/>
              </a:rPr>
              <a:t>D</a:t>
            </a:r>
            <a:r>
              <a:rPr lang="en-US" sz="2400" dirty="0">
                <a:solidFill>
                  <a:schemeClr val="accent1"/>
                </a:solidFill>
                <a:latin typeface="Press Start 2P" panose="02000503000000000000" pitchFamily="1" charset="0"/>
              </a:rPr>
              <a:t>I</a:t>
            </a:r>
            <a:r>
              <a:rPr lang="en-US" sz="2400" dirty="0">
                <a:solidFill>
                  <a:schemeClr val="accent2"/>
                </a:solidFill>
                <a:latin typeface="Press Start 2P" panose="02000503000000000000" pitchFamily="1" charset="0"/>
              </a:rPr>
              <a:t>Z</a:t>
            </a:r>
            <a:r>
              <a:rPr lang="en-US" sz="2400" dirty="0">
                <a:solidFill>
                  <a:srgbClr val="7030A0"/>
                </a:solidFill>
                <a:latin typeface="Press Start 2P" panose="02000503000000000000" pitchFamily="1" charset="0"/>
              </a:rPr>
              <a:t>C</a:t>
            </a:r>
          </a:p>
        </p:txBody>
      </p:sp>
      <p:sp>
        <p:nvSpPr>
          <p:cNvPr id="6" name="TextBox 5">
            <a:extLst>
              <a:ext uri="{FF2B5EF4-FFF2-40B4-BE49-F238E27FC236}">
                <a16:creationId xmlns:a16="http://schemas.microsoft.com/office/drawing/2014/main" id="{40146BA3-AEE0-4A5D-98B8-69BBFFB7E783}"/>
              </a:ext>
            </a:extLst>
          </p:cNvPr>
          <p:cNvSpPr txBox="1"/>
          <p:nvPr/>
        </p:nvSpPr>
        <p:spPr>
          <a:xfrm>
            <a:off x="4140200" y="1758591"/>
            <a:ext cx="6138333" cy="2903872"/>
          </a:xfrm>
          <a:prstGeom prst="rect">
            <a:avLst/>
          </a:prstGeom>
          <a:noFill/>
        </p:spPr>
        <p:txBody>
          <a:bodyPr wrap="square" rtlCol="0">
            <a:spAutoFit/>
          </a:bodyPr>
          <a:lstStyle/>
          <a:p>
            <a:pPr>
              <a:lnSpc>
                <a:spcPct val="145000"/>
              </a:lnSpc>
            </a:pPr>
            <a:r>
              <a:rPr lang="en-US" b="1" dirty="0">
                <a:solidFill>
                  <a:srgbClr val="7030A0"/>
                </a:solidFill>
              </a:rPr>
              <a:t>Carry</a:t>
            </a:r>
            <a:r>
              <a:rPr lang="en-US" dirty="0">
                <a:solidFill>
                  <a:schemeClr val="bg1"/>
                </a:solidFill>
              </a:rPr>
              <a:t>: Previous operation resulted in a carry</a:t>
            </a:r>
          </a:p>
          <a:p>
            <a:pPr>
              <a:lnSpc>
                <a:spcPct val="145000"/>
              </a:lnSpc>
            </a:pPr>
            <a:r>
              <a:rPr lang="en-US" b="1" dirty="0">
                <a:solidFill>
                  <a:schemeClr val="accent2"/>
                </a:solidFill>
              </a:rPr>
              <a:t>Zero</a:t>
            </a:r>
            <a:r>
              <a:rPr lang="en-US" dirty="0">
                <a:solidFill>
                  <a:schemeClr val="bg1"/>
                </a:solidFill>
              </a:rPr>
              <a:t>: Previous operation resulted in 0 value</a:t>
            </a:r>
          </a:p>
          <a:p>
            <a:pPr>
              <a:lnSpc>
                <a:spcPct val="145000"/>
              </a:lnSpc>
            </a:pPr>
            <a:r>
              <a:rPr lang="en-US" b="1" dirty="0">
                <a:solidFill>
                  <a:schemeClr val="accent1"/>
                </a:solidFill>
              </a:rPr>
              <a:t>Interrupt</a:t>
            </a:r>
            <a:r>
              <a:rPr lang="en-US" dirty="0">
                <a:solidFill>
                  <a:schemeClr val="bg1"/>
                </a:solidFill>
              </a:rPr>
              <a:t>: </a:t>
            </a:r>
            <a:r>
              <a:rPr lang="en-US">
                <a:solidFill>
                  <a:schemeClr val="bg1"/>
                </a:solidFill>
              </a:rPr>
              <a:t>Interrupts enabled</a:t>
            </a:r>
            <a:br>
              <a:rPr lang="en-US" dirty="0">
                <a:solidFill>
                  <a:schemeClr val="bg1"/>
                </a:solidFill>
              </a:rPr>
            </a:br>
            <a:endParaRPr lang="en-US" dirty="0">
              <a:solidFill>
                <a:schemeClr val="bg1"/>
              </a:solidFill>
            </a:endParaRPr>
          </a:p>
          <a:p>
            <a:pPr>
              <a:lnSpc>
                <a:spcPct val="145000"/>
              </a:lnSpc>
            </a:pPr>
            <a:r>
              <a:rPr lang="en-US" b="1" dirty="0">
                <a:solidFill>
                  <a:schemeClr val="accent6"/>
                </a:solidFill>
              </a:rPr>
              <a:t>Decimal</a:t>
            </a:r>
            <a:r>
              <a:rPr lang="en-US" dirty="0">
                <a:solidFill>
                  <a:schemeClr val="bg1"/>
                </a:solidFill>
              </a:rPr>
              <a:t>: Decimal </a:t>
            </a:r>
            <a:r>
              <a:rPr lang="en-US">
                <a:solidFill>
                  <a:schemeClr val="bg1"/>
                </a:solidFill>
              </a:rPr>
              <a:t>mode enabled</a:t>
            </a:r>
            <a:endParaRPr lang="en-US" dirty="0">
              <a:solidFill>
                <a:schemeClr val="bg1"/>
              </a:solidFill>
            </a:endParaRPr>
          </a:p>
          <a:p>
            <a:pPr>
              <a:lnSpc>
                <a:spcPct val="145000"/>
              </a:lnSpc>
            </a:pPr>
            <a:r>
              <a:rPr lang="en-US" b="1" dirty="0" err="1">
                <a:solidFill>
                  <a:srgbClr val="FFFF00"/>
                </a:solidFill>
              </a:rPr>
              <a:t>oVerflow</a:t>
            </a:r>
            <a:r>
              <a:rPr lang="en-US" dirty="0">
                <a:solidFill>
                  <a:schemeClr val="bg1"/>
                </a:solidFill>
              </a:rPr>
              <a:t>: Previous operation resulted in an overflow</a:t>
            </a:r>
          </a:p>
          <a:p>
            <a:pPr>
              <a:lnSpc>
                <a:spcPct val="145000"/>
              </a:lnSpc>
            </a:pPr>
            <a:r>
              <a:rPr lang="en-US" b="1" dirty="0">
                <a:solidFill>
                  <a:srgbClr val="C00000"/>
                </a:solidFill>
              </a:rPr>
              <a:t>Negative</a:t>
            </a:r>
            <a:r>
              <a:rPr lang="en-US">
                <a:solidFill>
                  <a:schemeClr val="bg1"/>
                </a:solidFill>
              </a:rPr>
              <a:t>: Bit </a:t>
            </a:r>
            <a:r>
              <a:rPr lang="en-US" dirty="0">
                <a:solidFill>
                  <a:schemeClr val="bg1"/>
                </a:solidFill>
              </a:rPr>
              <a:t>7 of the previous operation, 1 if negative</a:t>
            </a:r>
          </a:p>
        </p:txBody>
      </p:sp>
      <p:cxnSp>
        <p:nvCxnSpPr>
          <p:cNvPr id="17" name="Connector: Elbow 16">
            <a:extLst>
              <a:ext uri="{FF2B5EF4-FFF2-40B4-BE49-F238E27FC236}">
                <a16:creationId xmlns:a16="http://schemas.microsoft.com/office/drawing/2014/main" id="{83BB66BD-46AC-4009-AB0A-73B70A31AEE2}"/>
              </a:ext>
            </a:extLst>
          </p:cNvPr>
          <p:cNvCxnSpPr>
            <a:cxnSpLocks/>
          </p:cNvCxnSpPr>
          <p:nvPr/>
        </p:nvCxnSpPr>
        <p:spPr>
          <a:xfrm flipV="1">
            <a:off x="3327399" y="2035141"/>
            <a:ext cx="846667" cy="862261"/>
          </a:xfrm>
          <a:prstGeom prst="bentConnector3">
            <a:avLst>
              <a:gd name="adj1" fmla="val 1000"/>
            </a:avLst>
          </a:prstGeom>
          <a:ln>
            <a:solidFill>
              <a:srgbClr val="7030A0"/>
            </a:solidFill>
            <a:tailEnd type="triangle"/>
          </a:ln>
        </p:spPr>
        <p:style>
          <a:lnRef idx="3">
            <a:schemeClr val="accent5"/>
          </a:lnRef>
          <a:fillRef idx="0">
            <a:schemeClr val="accent5"/>
          </a:fillRef>
          <a:effectRef idx="2">
            <a:schemeClr val="accent5"/>
          </a:effectRef>
          <a:fontRef idx="minor">
            <a:schemeClr val="tx1"/>
          </a:fontRef>
        </p:style>
      </p:cxnSp>
      <p:cxnSp>
        <p:nvCxnSpPr>
          <p:cNvPr id="22" name="Connector: Elbow 21">
            <a:extLst>
              <a:ext uri="{FF2B5EF4-FFF2-40B4-BE49-F238E27FC236}">
                <a16:creationId xmlns:a16="http://schemas.microsoft.com/office/drawing/2014/main" id="{BB6096A6-B187-4320-998E-BB0E5168E74F}"/>
              </a:ext>
            </a:extLst>
          </p:cNvPr>
          <p:cNvCxnSpPr>
            <a:cxnSpLocks/>
          </p:cNvCxnSpPr>
          <p:nvPr/>
        </p:nvCxnSpPr>
        <p:spPr>
          <a:xfrm flipV="1">
            <a:off x="3022600" y="2433583"/>
            <a:ext cx="1117600" cy="474244"/>
          </a:xfrm>
          <a:prstGeom prst="bentConnector3">
            <a:avLst>
              <a:gd name="adj1" fmla="val 758"/>
            </a:avLst>
          </a:prstGeom>
          <a:ln>
            <a:solidFill>
              <a:schemeClr val="accent2"/>
            </a:solidFill>
            <a:tailEnd type="triangle"/>
          </a:ln>
        </p:spPr>
        <p:style>
          <a:lnRef idx="3">
            <a:schemeClr val="accent5"/>
          </a:lnRef>
          <a:fillRef idx="0">
            <a:schemeClr val="accent5"/>
          </a:fillRef>
          <a:effectRef idx="2">
            <a:schemeClr val="accent5"/>
          </a:effectRef>
          <a:fontRef idx="minor">
            <a:schemeClr val="tx1"/>
          </a:fontRef>
        </p:style>
      </p:cxnSp>
      <p:cxnSp>
        <p:nvCxnSpPr>
          <p:cNvPr id="26" name="Connector: Elbow 25">
            <a:extLst>
              <a:ext uri="{FF2B5EF4-FFF2-40B4-BE49-F238E27FC236}">
                <a16:creationId xmlns:a16="http://schemas.microsoft.com/office/drawing/2014/main" id="{5E9A83F4-8DDF-4CC1-BC0B-B8049668FDE3}"/>
              </a:ext>
            </a:extLst>
          </p:cNvPr>
          <p:cNvCxnSpPr>
            <a:cxnSpLocks/>
          </p:cNvCxnSpPr>
          <p:nvPr/>
        </p:nvCxnSpPr>
        <p:spPr>
          <a:xfrm flipV="1">
            <a:off x="2751666" y="2834445"/>
            <a:ext cx="1388534" cy="71132"/>
          </a:xfrm>
          <a:prstGeom prst="bentConnector3">
            <a:avLst>
              <a:gd name="adj1" fmla="val -610"/>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5" name="Connector: Elbow 34">
            <a:extLst>
              <a:ext uri="{FF2B5EF4-FFF2-40B4-BE49-F238E27FC236}">
                <a16:creationId xmlns:a16="http://schemas.microsoft.com/office/drawing/2014/main" id="{1FB4818A-9A7C-44E4-BC48-1832310DC7EB}"/>
              </a:ext>
            </a:extLst>
          </p:cNvPr>
          <p:cNvCxnSpPr>
            <a:cxnSpLocks/>
          </p:cNvCxnSpPr>
          <p:nvPr/>
        </p:nvCxnSpPr>
        <p:spPr>
          <a:xfrm>
            <a:off x="2384233" y="3298643"/>
            <a:ext cx="1755967" cy="324973"/>
          </a:xfrm>
          <a:prstGeom prst="bentConnector3">
            <a:avLst>
              <a:gd name="adj1" fmla="val 337"/>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40" name="Connector: Elbow 39">
            <a:extLst>
              <a:ext uri="{FF2B5EF4-FFF2-40B4-BE49-F238E27FC236}">
                <a16:creationId xmlns:a16="http://schemas.microsoft.com/office/drawing/2014/main" id="{12A84CC4-C593-4124-8203-172F449661E0}"/>
              </a:ext>
            </a:extLst>
          </p:cNvPr>
          <p:cNvCxnSpPr>
            <a:cxnSpLocks/>
          </p:cNvCxnSpPr>
          <p:nvPr/>
        </p:nvCxnSpPr>
        <p:spPr>
          <a:xfrm>
            <a:off x="1500848" y="3282880"/>
            <a:ext cx="2647819" cy="766388"/>
          </a:xfrm>
          <a:prstGeom prst="bentConnector3">
            <a:avLst>
              <a:gd name="adj1" fmla="val 117"/>
            </a:avLst>
          </a:prstGeom>
          <a:ln>
            <a:solidFill>
              <a:srgbClr val="FFFF00"/>
            </a:solidFill>
            <a:tailEnd type="triangle"/>
          </a:ln>
        </p:spPr>
        <p:style>
          <a:lnRef idx="2">
            <a:schemeClr val="accent6"/>
          </a:lnRef>
          <a:fillRef idx="0">
            <a:schemeClr val="accent6"/>
          </a:fillRef>
          <a:effectRef idx="1">
            <a:schemeClr val="accent6"/>
          </a:effectRef>
          <a:fontRef idx="minor">
            <a:schemeClr val="tx1"/>
          </a:fontRef>
        </p:style>
      </p:cxnSp>
      <p:cxnSp>
        <p:nvCxnSpPr>
          <p:cNvPr id="46" name="Connector: Elbow 45">
            <a:extLst>
              <a:ext uri="{FF2B5EF4-FFF2-40B4-BE49-F238E27FC236}">
                <a16:creationId xmlns:a16="http://schemas.microsoft.com/office/drawing/2014/main" id="{7ABB3DD4-7CC1-4FCB-A9FD-4A6738745CF8}"/>
              </a:ext>
            </a:extLst>
          </p:cNvPr>
          <p:cNvCxnSpPr>
            <a:cxnSpLocks/>
          </p:cNvCxnSpPr>
          <p:nvPr/>
        </p:nvCxnSpPr>
        <p:spPr>
          <a:xfrm>
            <a:off x="1190388" y="3282880"/>
            <a:ext cx="2958279" cy="1121541"/>
          </a:xfrm>
          <a:prstGeom prst="bentConnector3">
            <a:avLst>
              <a:gd name="adj1" fmla="val 126"/>
            </a:avLst>
          </a:prstGeom>
          <a:ln>
            <a:solidFill>
              <a:srgbClr val="FF0000"/>
            </a:solidFill>
            <a:tailEnd type="triangle"/>
          </a:ln>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968413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584A91-A4FE-4595-9F1B-3D59C15CF4A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COMPARISONS</a:t>
            </a:r>
          </a:p>
        </p:txBody>
      </p:sp>
      <p:sp>
        <p:nvSpPr>
          <p:cNvPr id="3" name="TextBox 2">
            <a:extLst>
              <a:ext uri="{FF2B5EF4-FFF2-40B4-BE49-F238E27FC236}">
                <a16:creationId xmlns:a16="http://schemas.microsoft.com/office/drawing/2014/main" id="{F696EC2C-B825-458F-8434-A01F81DE2C78}"/>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A comparison of two values is </a:t>
            </a:r>
            <a:r>
              <a:rPr lang="en-US">
                <a:solidFill>
                  <a:schemeClr val="bg1"/>
                </a:solidFill>
              </a:rPr>
              <a:t>performed by simply subtracting </a:t>
            </a:r>
            <a:r>
              <a:rPr lang="en-US" dirty="0">
                <a:solidFill>
                  <a:schemeClr val="bg1"/>
                </a:solidFill>
              </a:rPr>
              <a:t>the memory value from the register value, setting the following processor flags accordingly:</a:t>
            </a:r>
          </a:p>
        </p:txBody>
      </p:sp>
      <p:graphicFrame>
        <p:nvGraphicFramePr>
          <p:cNvPr id="5" name="Table 4">
            <a:extLst>
              <a:ext uri="{FF2B5EF4-FFF2-40B4-BE49-F238E27FC236}">
                <a16:creationId xmlns:a16="http://schemas.microsoft.com/office/drawing/2014/main" id="{073D1C8A-FAD5-41FE-9FA5-76E83E1F854A}"/>
              </a:ext>
            </a:extLst>
          </p:cNvPr>
          <p:cNvGraphicFramePr>
            <a:graphicFrameLocks noGrp="1"/>
          </p:cNvGraphicFramePr>
          <p:nvPr>
            <p:extLst>
              <p:ext uri="{D42A27DB-BD31-4B8C-83A1-F6EECF244321}">
                <p14:modId xmlns:p14="http://schemas.microsoft.com/office/powerpoint/2010/main" val="2450567398"/>
              </p:ext>
            </p:extLst>
          </p:nvPr>
        </p:nvGraphicFramePr>
        <p:xfrm>
          <a:off x="329602" y="1681351"/>
          <a:ext cx="3191955" cy="1483360"/>
        </p:xfrm>
        <a:graphic>
          <a:graphicData uri="http://schemas.openxmlformats.org/drawingml/2006/table">
            <a:tbl>
              <a:tblPr firstRow="1" bandRow="1">
                <a:tableStyleId>{073A0DAA-6AF3-43AB-8588-CEC1D06C72B9}</a:tableStyleId>
              </a:tblPr>
              <a:tblGrid>
                <a:gridCol w="2009902">
                  <a:extLst>
                    <a:ext uri="{9D8B030D-6E8A-4147-A177-3AD203B41FA5}">
                      <a16:colId xmlns:a16="http://schemas.microsoft.com/office/drawing/2014/main" val="1339825661"/>
                    </a:ext>
                  </a:extLst>
                </a:gridCol>
                <a:gridCol w="474980">
                  <a:extLst>
                    <a:ext uri="{9D8B030D-6E8A-4147-A177-3AD203B41FA5}">
                      <a16:colId xmlns:a16="http://schemas.microsoft.com/office/drawing/2014/main" val="203029390"/>
                    </a:ext>
                  </a:extLst>
                </a:gridCol>
                <a:gridCol w="351155">
                  <a:extLst>
                    <a:ext uri="{9D8B030D-6E8A-4147-A177-3AD203B41FA5}">
                      <a16:colId xmlns:a16="http://schemas.microsoft.com/office/drawing/2014/main" val="2406622424"/>
                    </a:ext>
                  </a:extLst>
                </a:gridCol>
                <a:gridCol w="355918">
                  <a:extLst>
                    <a:ext uri="{9D8B030D-6E8A-4147-A177-3AD203B41FA5}">
                      <a16:colId xmlns:a16="http://schemas.microsoft.com/office/drawing/2014/main" val="2171538233"/>
                    </a:ext>
                  </a:extLst>
                </a:gridCol>
              </a:tblGrid>
              <a:tr h="370840">
                <a:tc>
                  <a:txBody>
                    <a:bodyPr/>
                    <a:lstStyle/>
                    <a:p>
                      <a:r>
                        <a:rPr lang="en-US" dirty="0"/>
                        <a:t>Comparison Result</a:t>
                      </a:r>
                    </a:p>
                  </a:txBody>
                  <a:tcPr/>
                </a:tc>
                <a:tc>
                  <a:txBody>
                    <a:bodyPr/>
                    <a:lstStyle/>
                    <a:p>
                      <a:r>
                        <a:rPr lang="en-US" dirty="0"/>
                        <a:t>N</a:t>
                      </a:r>
                    </a:p>
                  </a:txBody>
                  <a:tcPr/>
                </a:tc>
                <a:tc>
                  <a:txBody>
                    <a:bodyPr/>
                    <a:lstStyle/>
                    <a:p>
                      <a:r>
                        <a:rPr lang="en-US" dirty="0"/>
                        <a:t>Z</a:t>
                      </a:r>
                    </a:p>
                  </a:txBody>
                  <a:tcPr/>
                </a:tc>
                <a:tc>
                  <a:txBody>
                    <a:bodyPr/>
                    <a:lstStyle/>
                    <a:p>
                      <a:r>
                        <a:rPr lang="en-US" dirty="0"/>
                        <a:t>C</a:t>
                      </a:r>
                    </a:p>
                  </a:txBody>
                  <a:tcPr/>
                </a:tc>
                <a:extLst>
                  <a:ext uri="{0D108BD9-81ED-4DB2-BD59-A6C34878D82A}">
                    <a16:rowId xmlns:a16="http://schemas.microsoft.com/office/drawing/2014/main" val="150657413"/>
                  </a:ext>
                </a:extLst>
              </a:tr>
              <a:tr h="370840">
                <a:tc>
                  <a:txBody>
                    <a:bodyPr/>
                    <a:lstStyle/>
                    <a:p>
                      <a:r>
                        <a:rPr lang="en-US" dirty="0">
                          <a:latin typeface="Consolas" panose="020B0609020204030204" pitchFamily="49" charset="0"/>
                        </a:rPr>
                        <a:t>A </a:t>
                      </a:r>
                      <a:r>
                        <a:rPr lang="en-US">
                          <a:latin typeface="Consolas" panose="020B0609020204030204" pitchFamily="49" charset="0"/>
                        </a:rPr>
                        <a:t>= B</a:t>
                      </a:r>
                      <a:endParaRPr lang="en-US" dirty="0">
                        <a:latin typeface="Consolas" panose="020B0609020204030204" pitchFamily="49"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1</a:t>
                      </a:r>
                    </a:p>
                  </a:txBody>
                  <a:tcPr/>
                </a:tc>
                <a:extLst>
                  <a:ext uri="{0D108BD9-81ED-4DB2-BD59-A6C34878D82A}">
                    <a16:rowId xmlns:a16="http://schemas.microsoft.com/office/drawing/2014/main" val="2482572702"/>
                  </a:ext>
                </a:extLst>
              </a:tr>
              <a:tr h="370840">
                <a:tc>
                  <a:txBody>
                    <a:bodyPr/>
                    <a:lstStyle/>
                    <a:p>
                      <a:r>
                        <a:rPr lang="en-US" dirty="0">
                          <a:latin typeface="Consolas" panose="020B0609020204030204" pitchFamily="49" charset="0"/>
                        </a:rPr>
                        <a:t>A </a:t>
                      </a:r>
                      <a:r>
                        <a:rPr lang="en-US">
                          <a:latin typeface="Consolas" panose="020B0609020204030204" pitchFamily="49" charset="0"/>
                        </a:rPr>
                        <a:t>&lt; B</a:t>
                      </a:r>
                      <a:endParaRPr lang="en-US" dirty="0">
                        <a:latin typeface="Consolas" panose="020B0609020204030204" pitchFamily="49"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t>B7</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a:t>
                      </a:r>
                    </a:p>
                  </a:txBody>
                  <a:tcPr/>
                </a:tc>
                <a:extLst>
                  <a:ext uri="{0D108BD9-81ED-4DB2-BD59-A6C34878D82A}">
                    <a16:rowId xmlns:a16="http://schemas.microsoft.com/office/drawing/2014/main" val="569793228"/>
                  </a:ext>
                </a:extLst>
              </a:tr>
              <a:tr h="370840">
                <a:tc>
                  <a:txBody>
                    <a:bodyPr/>
                    <a:lstStyle/>
                    <a:p>
                      <a:r>
                        <a:rPr lang="en-US" dirty="0">
                          <a:latin typeface="Consolas" panose="020B0609020204030204" pitchFamily="49" charset="0"/>
                        </a:rPr>
                        <a:t>A </a:t>
                      </a:r>
                      <a:r>
                        <a:rPr lang="en-US">
                          <a:latin typeface="Consolas" panose="020B0609020204030204" pitchFamily="49" charset="0"/>
                        </a:rPr>
                        <a:t>&gt; B</a:t>
                      </a:r>
                      <a:endParaRPr lang="en-US" dirty="0">
                        <a:latin typeface="Consolas" panose="020B0609020204030204" pitchFamily="49"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t>B7</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1</a:t>
                      </a:r>
                    </a:p>
                  </a:txBody>
                  <a:tcPr/>
                </a:tc>
                <a:extLst>
                  <a:ext uri="{0D108BD9-81ED-4DB2-BD59-A6C34878D82A}">
                    <a16:rowId xmlns:a16="http://schemas.microsoft.com/office/drawing/2014/main" val="3198027007"/>
                  </a:ext>
                </a:extLst>
              </a:tr>
            </a:tbl>
          </a:graphicData>
        </a:graphic>
      </p:graphicFrame>
      <p:sp>
        <p:nvSpPr>
          <p:cNvPr id="7" name="TextBox 6">
            <a:extLst>
              <a:ext uri="{FF2B5EF4-FFF2-40B4-BE49-F238E27FC236}">
                <a16:creationId xmlns:a16="http://schemas.microsoft.com/office/drawing/2014/main" id="{7430BAEC-B2DE-4B66-BCBA-0CD0D0928A9A}"/>
              </a:ext>
            </a:extLst>
          </p:cNvPr>
          <p:cNvSpPr txBox="1"/>
          <p:nvPr/>
        </p:nvSpPr>
        <p:spPr>
          <a:xfrm>
            <a:off x="329602" y="3386053"/>
            <a:ext cx="10607210" cy="646331"/>
          </a:xfrm>
          <a:prstGeom prst="rect">
            <a:avLst/>
          </a:prstGeom>
          <a:noFill/>
        </p:spPr>
        <p:txBody>
          <a:bodyPr wrap="square" rtlCol="0">
            <a:spAutoFit/>
          </a:bodyPr>
          <a:lstStyle/>
          <a:p>
            <a:r>
              <a:rPr lang="en-US" dirty="0">
                <a:solidFill>
                  <a:schemeClr val="bg1"/>
                </a:solidFill>
              </a:rPr>
              <a:t>Where A is the register value </a:t>
            </a:r>
            <a:r>
              <a:rPr lang="en-US">
                <a:solidFill>
                  <a:schemeClr val="bg1"/>
                </a:solidFill>
              </a:rPr>
              <a:t>and B </a:t>
            </a:r>
            <a:r>
              <a:rPr lang="en-US" dirty="0">
                <a:solidFill>
                  <a:schemeClr val="bg1"/>
                </a:solidFill>
              </a:rPr>
              <a:t>is the memory value or literal. The N flag is set </a:t>
            </a:r>
            <a:r>
              <a:rPr lang="en-US">
                <a:solidFill>
                  <a:schemeClr val="bg1"/>
                </a:solidFill>
              </a:rPr>
              <a:t>to bit </a:t>
            </a:r>
            <a:r>
              <a:rPr lang="en-US" dirty="0">
                <a:solidFill>
                  <a:schemeClr val="bg1"/>
                </a:solidFill>
              </a:rPr>
              <a:t>7 of </a:t>
            </a:r>
            <a:r>
              <a:rPr lang="en-US">
                <a:solidFill>
                  <a:schemeClr val="bg1"/>
                </a:solidFill>
              </a:rPr>
              <a:t>the subtraction </a:t>
            </a:r>
            <a:r>
              <a:rPr lang="en-US" dirty="0">
                <a:solidFill>
                  <a:schemeClr val="bg1"/>
                </a:solidFill>
              </a:rPr>
              <a:t>operation.</a:t>
            </a:r>
          </a:p>
        </p:txBody>
      </p:sp>
    </p:spTree>
    <p:extLst>
      <p:ext uri="{BB962C8B-B14F-4D97-AF65-F5344CB8AC3E}">
        <p14:creationId xmlns:p14="http://schemas.microsoft.com/office/powerpoint/2010/main" val="3176144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584A91-A4FE-4595-9F1B-3D59C15CF4A5}"/>
              </a:ext>
            </a:extLst>
          </p:cNvPr>
          <p:cNvSpPr txBox="1"/>
          <p:nvPr/>
        </p:nvSpPr>
        <p:spPr>
          <a:xfrm>
            <a:off x="329602" y="302327"/>
            <a:ext cx="10727087" cy="523220"/>
          </a:xfrm>
          <a:prstGeom prst="rect">
            <a:avLst/>
          </a:prstGeom>
          <a:noFill/>
        </p:spPr>
        <p:txBody>
          <a:bodyPr wrap="square" rtlCol="0">
            <a:spAutoFit/>
          </a:bodyPr>
          <a:lstStyle/>
          <a:p>
            <a:r>
              <a:rPr lang="en-US" sz="2800">
                <a:solidFill>
                  <a:schemeClr val="bg1"/>
                </a:solidFill>
                <a:latin typeface="Press Start 2P" panose="02000503000000000000" pitchFamily="1" charset="0"/>
              </a:rPr>
              <a:t>BRANCHES </a:t>
            </a:r>
            <a:r>
              <a:rPr lang="en-US" sz="2800" dirty="0">
                <a:solidFill>
                  <a:schemeClr val="bg1"/>
                </a:solidFill>
                <a:latin typeface="Press Start 2P" panose="02000503000000000000" pitchFamily="1" charset="0"/>
              </a:rPr>
              <a:t>AND CONTROL FLOW</a:t>
            </a:r>
          </a:p>
        </p:txBody>
      </p:sp>
      <p:sp>
        <p:nvSpPr>
          <p:cNvPr id="3" name="TextBox 2">
            <a:extLst>
              <a:ext uri="{FF2B5EF4-FFF2-40B4-BE49-F238E27FC236}">
                <a16:creationId xmlns:a16="http://schemas.microsoft.com/office/drawing/2014/main" id="{F696EC2C-B825-458F-8434-A01F81DE2C78}"/>
              </a:ext>
            </a:extLst>
          </p:cNvPr>
          <p:cNvSpPr txBox="1"/>
          <p:nvPr/>
        </p:nvSpPr>
        <p:spPr>
          <a:xfrm>
            <a:off x="329602" y="745144"/>
            <a:ext cx="10607210" cy="646331"/>
          </a:xfrm>
          <a:prstGeom prst="rect">
            <a:avLst/>
          </a:prstGeom>
          <a:noFill/>
        </p:spPr>
        <p:txBody>
          <a:bodyPr wrap="square" rtlCol="0">
            <a:spAutoFit/>
          </a:bodyPr>
          <a:lstStyle/>
          <a:p>
            <a:r>
              <a:rPr lang="en-US" dirty="0">
                <a:solidFill>
                  <a:schemeClr val="bg1"/>
                </a:solidFill>
              </a:rPr>
              <a:t>Control flow is typically </a:t>
            </a:r>
            <a:r>
              <a:rPr lang="en-US">
                <a:solidFill>
                  <a:schemeClr val="bg1"/>
                </a:solidFill>
              </a:rPr>
              <a:t>managed by branch </a:t>
            </a:r>
            <a:r>
              <a:rPr lang="en-US" dirty="0">
                <a:solidFill>
                  <a:schemeClr val="bg1"/>
                </a:solidFill>
              </a:rPr>
              <a:t>operations after a comparison operation </a:t>
            </a:r>
            <a:r>
              <a:rPr lang="en-US">
                <a:solidFill>
                  <a:schemeClr val="bg1"/>
                </a:solidFill>
              </a:rPr>
              <a:t>has been </a:t>
            </a:r>
            <a:r>
              <a:rPr lang="en-US" dirty="0">
                <a:solidFill>
                  <a:schemeClr val="bg1"/>
                </a:solidFill>
              </a:rPr>
              <a:t>executed and the processor flags </a:t>
            </a:r>
            <a:r>
              <a:rPr lang="en-US">
                <a:solidFill>
                  <a:schemeClr val="bg1"/>
                </a:solidFill>
              </a:rPr>
              <a:t>have been </a:t>
            </a:r>
            <a:r>
              <a:rPr lang="en-US" dirty="0">
                <a:solidFill>
                  <a:schemeClr val="bg1"/>
                </a:solidFill>
              </a:rPr>
              <a:t>appropriately set.</a:t>
            </a:r>
          </a:p>
        </p:txBody>
      </p:sp>
      <p:sp>
        <p:nvSpPr>
          <p:cNvPr id="7" name="TextBox 6">
            <a:extLst>
              <a:ext uri="{FF2B5EF4-FFF2-40B4-BE49-F238E27FC236}">
                <a16:creationId xmlns:a16="http://schemas.microsoft.com/office/drawing/2014/main" id="{7430BAEC-B2DE-4B66-BCBA-0CD0D0928A9A}"/>
              </a:ext>
            </a:extLst>
          </p:cNvPr>
          <p:cNvSpPr txBox="1"/>
          <p:nvPr/>
        </p:nvSpPr>
        <p:spPr>
          <a:xfrm>
            <a:off x="329602" y="4757648"/>
            <a:ext cx="10607210" cy="646331"/>
          </a:xfrm>
          <a:prstGeom prst="rect">
            <a:avLst/>
          </a:prstGeom>
          <a:noFill/>
        </p:spPr>
        <p:txBody>
          <a:bodyPr wrap="square" rtlCol="0">
            <a:spAutoFit/>
          </a:bodyPr>
          <a:lstStyle/>
          <a:p>
            <a:r>
              <a:rPr lang="en-US" dirty="0">
                <a:solidFill>
                  <a:schemeClr val="bg1"/>
                </a:solidFill>
              </a:rPr>
              <a:t>VAL is </a:t>
            </a:r>
            <a:r>
              <a:rPr lang="en-US">
                <a:solidFill>
                  <a:schemeClr val="bg1"/>
                </a:solidFill>
              </a:rPr>
              <a:t>the number of bytes to branch </a:t>
            </a:r>
            <a:r>
              <a:rPr lang="en-US" dirty="0">
                <a:solidFill>
                  <a:schemeClr val="bg1"/>
                </a:solidFill>
              </a:rPr>
              <a:t>forward </a:t>
            </a:r>
            <a:r>
              <a:rPr lang="en-US">
                <a:solidFill>
                  <a:schemeClr val="bg1"/>
                </a:solidFill>
              </a:rPr>
              <a:t>or backward</a:t>
            </a:r>
            <a:r>
              <a:rPr lang="en-US" dirty="0">
                <a:solidFill>
                  <a:schemeClr val="bg1"/>
                </a:solidFill>
              </a:rPr>
              <a:t>. VAL </a:t>
            </a:r>
            <a:r>
              <a:rPr lang="en-US">
                <a:solidFill>
                  <a:schemeClr val="bg1"/>
                </a:solidFill>
              </a:rPr>
              <a:t>can be </a:t>
            </a:r>
            <a:r>
              <a:rPr lang="en-US" dirty="0">
                <a:solidFill>
                  <a:schemeClr val="bg1"/>
                </a:solidFill>
              </a:rPr>
              <a:t>in the range [-128, 127]. What if we want </a:t>
            </a:r>
            <a:r>
              <a:rPr lang="en-US">
                <a:solidFill>
                  <a:schemeClr val="bg1"/>
                </a:solidFill>
              </a:rPr>
              <a:t>to branch by </a:t>
            </a:r>
            <a:r>
              <a:rPr lang="en-US" dirty="0">
                <a:solidFill>
                  <a:schemeClr val="bg1"/>
                </a:solidFill>
              </a:rPr>
              <a:t>more?</a:t>
            </a:r>
          </a:p>
        </p:txBody>
      </p:sp>
      <p:graphicFrame>
        <p:nvGraphicFramePr>
          <p:cNvPr id="6" name="Table 5">
            <a:extLst>
              <a:ext uri="{FF2B5EF4-FFF2-40B4-BE49-F238E27FC236}">
                <a16:creationId xmlns:a16="http://schemas.microsoft.com/office/drawing/2014/main" id="{5BAA92BB-EA2F-45B0-86A2-9E5089A0E3AE}"/>
              </a:ext>
            </a:extLst>
          </p:cNvPr>
          <p:cNvGraphicFramePr>
            <a:graphicFrameLocks noGrp="1"/>
          </p:cNvGraphicFramePr>
          <p:nvPr>
            <p:extLst>
              <p:ext uri="{D42A27DB-BD31-4B8C-83A1-F6EECF244321}">
                <p14:modId xmlns:p14="http://schemas.microsoft.com/office/powerpoint/2010/main" val="599537229"/>
              </p:ext>
            </p:extLst>
          </p:nvPr>
        </p:nvGraphicFramePr>
        <p:xfrm>
          <a:off x="329602" y="1410412"/>
          <a:ext cx="8201357" cy="3337560"/>
        </p:xfrm>
        <a:graphic>
          <a:graphicData uri="http://schemas.openxmlformats.org/drawingml/2006/table">
            <a:tbl>
              <a:tblPr firstRow="1" bandRow="1">
                <a:tableStyleId>{073A0DAA-6AF3-43AB-8588-CEC1D06C72B9}</a:tableStyleId>
              </a:tblPr>
              <a:tblGrid>
                <a:gridCol w="1311593">
                  <a:extLst>
                    <a:ext uri="{9D8B030D-6E8A-4147-A177-3AD203B41FA5}">
                      <a16:colId xmlns:a16="http://schemas.microsoft.com/office/drawing/2014/main" val="1339825661"/>
                    </a:ext>
                  </a:extLst>
                </a:gridCol>
                <a:gridCol w="511493">
                  <a:extLst>
                    <a:ext uri="{9D8B030D-6E8A-4147-A177-3AD203B41FA5}">
                      <a16:colId xmlns:a16="http://schemas.microsoft.com/office/drawing/2014/main" val="1551887553"/>
                    </a:ext>
                  </a:extLst>
                </a:gridCol>
                <a:gridCol w="2608707">
                  <a:extLst>
                    <a:ext uri="{9D8B030D-6E8A-4147-A177-3AD203B41FA5}">
                      <a16:colId xmlns:a16="http://schemas.microsoft.com/office/drawing/2014/main" val="1426569369"/>
                    </a:ext>
                  </a:extLst>
                </a:gridCol>
                <a:gridCol w="3769564">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Op</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a:latin typeface="Consolas" panose="020B0609020204030204" pitchFamily="49" charset="0"/>
                        </a:rPr>
                        <a:t>bpl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10</a:t>
                      </a:r>
                    </a:p>
                  </a:txBody>
                  <a:tcPr/>
                </a:tc>
                <a:tc>
                  <a:txBody>
                    <a:bodyPr/>
                    <a:lstStyle/>
                    <a:p>
                      <a:r>
                        <a:rPr lang="en-US"/>
                        <a:t>Branch </a:t>
                      </a:r>
                      <a:r>
                        <a:rPr lang="en-US" dirty="0"/>
                        <a:t>on Plus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Previous result was positive</a:t>
                      </a:r>
                    </a:p>
                  </a:txBody>
                  <a:tcPr/>
                </a:tc>
                <a:extLst>
                  <a:ext uri="{0D108BD9-81ED-4DB2-BD59-A6C34878D82A}">
                    <a16:rowId xmlns:a16="http://schemas.microsoft.com/office/drawing/2014/main" val="2482572702"/>
                  </a:ext>
                </a:extLst>
              </a:tr>
              <a:tr h="370840">
                <a:tc>
                  <a:txBody>
                    <a:bodyPr/>
                    <a:lstStyle/>
                    <a:p>
                      <a:r>
                        <a:rPr lang="en-US">
                          <a:latin typeface="Consolas" panose="020B0609020204030204" pitchFamily="49" charset="0"/>
                        </a:rPr>
                        <a:t>bmi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30</a:t>
                      </a:r>
                    </a:p>
                  </a:txBody>
                  <a:tcPr/>
                </a:tc>
                <a:tc>
                  <a:txBody>
                    <a:bodyPr/>
                    <a:lstStyle/>
                    <a:p>
                      <a:r>
                        <a:rPr lang="en-US"/>
                        <a:t>Branch </a:t>
                      </a:r>
                      <a:r>
                        <a:rPr lang="en-US" dirty="0"/>
                        <a:t>on Minus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Previous result was negative</a:t>
                      </a:r>
                    </a:p>
                  </a:txBody>
                  <a:tcPr/>
                </a:tc>
                <a:extLst>
                  <a:ext uri="{0D108BD9-81ED-4DB2-BD59-A6C34878D82A}">
                    <a16:rowId xmlns:a16="http://schemas.microsoft.com/office/drawing/2014/main" val="2760362875"/>
                  </a:ext>
                </a:extLst>
              </a:tr>
              <a:tr h="370840">
                <a:tc>
                  <a:txBody>
                    <a:bodyPr/>
                    <a:lstStyle/>
                    <a:p>
                      <a:r>
                        <a:rPr lang="en-US">
                          <a:latin typeface="Consolas" panose="020B0609020204030204" pitchFamily="49" charset="0"/>
                        </a:rPr>
                        <a:t>bvc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50</a:t>
                      </a:r>
                    </a:p>
                  </a:txBody>
                  <a:tcPr/>
                </a:tc>
                <a:tc>
                  <a:txBody>
                    <a:bodyPr/>
                    <a:lstStyle/>
                    <a:p>
                      <a:r>
                        <a:rPr lang="en-US"/>
                        <a:t>Branch </a:t>
                      </a:r>
                      <a:r>
                        <a:rPr lang="en-US" dirty="0"/>
                        <a:t>on Overflow Clear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Overflow flag (V) is not set</a:t>
                      </a:r>
                    </a:p>
                  </a:txBody>
                  <a:tcPr/>
                </a:tc>
                <a:extLst>
                  <a:ext uri="{0D108BD9-81ED-4DB2-BD59-A6C34878D82A}">
                    <a16:rowId xmlns:a16="http://schemas.microsoft.com/office/drawing/2014/main" val="3734159462"/>
                  </a:ext>
                </a:extLst>
              </a:tr>
              <a:tr h="370840">
                <a:tc>
                  <a:txBody>
                    <a:bodyPr/>
                    <a:lstStyle/>
                    <a:p>
                      <a:r>
                        <a:rPr lang="en-US">
                          <a:latin typeface="Consolas" panose="020B0609020204030204" pitchFamily="49" charset="0"/>
                        </a:rPr>
                        <a:t>bvs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70</a:t>
                      </a:r>
                    </a:p>
                  </a:txBody>
                  <a:tcPr/>
                </a:tc>
                <a:tc>
                  <a:txBody>
                    <a:bodyPr/>
                    <a:lstStyle/>
                    <a:p>
                      <a:r>
                        <a:rPr lang="en-US"/>
                        <a:t>Branch </a:t>
                      </a:r>
                      <a:r>
                        <a:rPr lang="en-US" dirty="0"/>
                        <a:t>on Overflow Set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Overflow flag (V) is set</a:t>
                      </a:r>
                    </a:p>
                  </a:txBody>
                  <a:tcPr/>
                </a:tc>
                <a:extLst>
                  <a:ext uri="{0D108BD9-81ED-4DB2-BD59-A6C34878D82A}">
                    <a16:rowId xmlns:a16="http://schemas.microsoft.com/office/drawing/2014/main" val="2668847968"/>
                  </a:ext>
                </a:extLst>
              </a:tr>
              <a:tr h="370840">
                <a:tc>
                  <a:txBody>
                    <a:bodyPr/>
                    <a:lstStyle/>
                    <a:p>
                      <a:r>
                        <a:rPr lang="en-US">
                          <a:latin typeface="Consolas" panose="020B0609020204030204" pitchFamily="49" charset="0"/>
                        </a:rPr>
                        <a:t>bcc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90</a:t>
                      </a:r>
                    </a:p>
                  </a:txBody>
                  <a:tcPr/>
                </a:tc>
                <a:tc>
                  <a:txBody>
                    <a:bodyPr/>
                    <a:lstStyle/>
                    <a:p>
                      <a:r>
                        <a:rPr lang="en-US"/>
                        <a:t>Branch </a:t>
                      </a:r>
                      <a:r>
                        <a:rPr lang="en-US" dirty="0"/>
                        <a:t>on Carry Clear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Carry flag (C) is not set</a:t>
                      </a:r>
                    </a:p>
                  </a:txBody>
                  <a:tcPr/>
                </a:tc>
                <a:extLst>
                  <a:ext uri="{0D108BD9-81ED-4DB2-BD59-A6C34878D82A}">
                    <a16:rowId xmlns:a16="http://schemas.microsoft.com/office/drawing/2014/main" val="3056290324"/>
                  </a:ext>
                </a:extLst>
              </a:tr>
              <a:tr h="370840">
                <a:tc>
                  <a:txBody>
                    <a:bodyPr/>
                    <a:lstStyle/>
                    <a:p>
                      <a:r>
                        <a:rPr lang="en-US">
                          <a:latin typeface="Consolas" panose="020B0609020204030204" pitchFamily="49" charset="0"/>
                        </a:rPr>
                        <a:t>bcs </a:t>
                      </a:r>
                      <a:r>
                        <a:rPr lang="en-US" dirty="0">
                          <a:latin typeface="Consolas" panose="020B0609020204030204" pitchFamily="49" charset="0"/>
                        </a:rPr>
                        <a:t>VAL</a:t>
                      </a:r>
                    </a:p>
                  </a:txBody>
                  <a:tcPr/>
                </a:tc>
                <a:tc>
                  <a:txBody>
                    <a:bodyPr/>
                    <a:lstStyle/>
                    <a:p>
                      <a:r>
                        <a:rPr lang="en-US">
                          <a:latin typeface="Consolas" panose="020B0609020204030204" pitchFamily="49" charset="0"/>
                        </a:rPr>
                        <a:t>B0</a:t>
                      </a:r>
                      <a:endParaRPr lang="en-US" dirty="0">
                        <a:latin typeface="Consolas" panose="020B0609020204030204" pitchFamily="49" charset="0"/>
                      </a:endParaRPr>
                    </a:p>
                  </a:txBody>
                  <a:tcPr/>
                </a:tc>
                <a:tc>
                  <a:txBody>
                    <a:bodyPr/>
                    <a:lstStyle/>
                    <a:p>
                      <a:r>
                        <a:rPr lang="en-US"/>
                        <a:t>Branch </a:t>
                      </a:r>
                      <a:r>
                        <a:rPr lang="en-US" dirty="0"/>
                        <a:t>on Carry Set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Carry flag (C) is set</a:t>
                      </a:r>
                    </a:p>
                  </a:txBody>
                  <a:tcPr/>
                </a:tc>
                <a:extLst>
                  <a:ext uri="{0D108BD9-81ED-4DB2-BD59-A6C34878D82A}">
                    <a16:rowId xmlns:a16="http://schemas.microsoft.com/office/drawing/2014/main" val="1922882047"/>
                  </a:ext>
                </a:extLst>
              </a:tr>
              <a:tr h="370840">
                <a:tc>
                  <a:txBody>
                    <a:bodyPr/>
                    <a:lstStyle/>
                    <a:p>
                      <a:r>
                        <a:rPr lang="en-US">
                          <a:latin typeface="Consolas" panose="020B0609020204030204" pitchFamily="49" charset="0"/>
                        </a:rPr>
                        <a:t>bne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D0</a:t>
                      </a:r>
                    </a:p>
                  </a:txBody>
                  <a:tcPr/>
                </a:tc>
                <a:tc>
                  <a:txBody>
                    <a:bodyPr/>
                    <a:lstStyle/>
                    <a:p>
                      <a:r>
                        <a:rPr lang="en-US"/>
                        <a:t>Branch </a:t>
                      </a:r>
                      <a:r>
                        <a:rPr lang="en-US" dirty="0"/>
                        <a:t>on Not Equal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Zero flag (Z) is not set</a:t>
                      </a:r>
                    </a:p>
                  </a:txBody>
                  <a:tcPr/>
                </a:tc>
                <a:extLst>
                  <a:ext uri="{0D108BD9-81ED-4DB2-BD59-A6C34878D82A}">
                    <a16:rowId xmlns:a16="http://schemas.microsoft.com/office/drawing/2014/main" val="2313293192"/>
                  </a:ext>
                </a:extLst>
              </a:tr>
              <a:tr h="370840">
                <a:tc>
                  <a:txBody>
                    <a:bodyPr/>
                    <a:lstStyle/>
                    <a:p>
                      <a:r>
                        <a:rPr lang="en-US">
                          <a:latin typeface="Consolas" panose="020B0609020204030204" pitchFamily="49" charset="0"/>
                        </a:rPr>
                        <a:t>beq </a:t>
                      </a:r>
                      <a:r>
                        <a:rPr lang="en-US" dirty="0">
                          <a:latin typeface="Consolas" panose="020B0609020204030204" pitchFamily="49" charset="0"/>
                        </a:rPr>
                        <a:t>VAL</a:t>
                      </a:r>
                    </a:p>
                  </a:txBody>
                  <a:tcPr/>
                </a:tc>
                <a:tc>
                  <a:txBody>
                    <a:bodyPr/>
                    <a:lstStyle/>
                    <a:p>
                      <a:r>
                        <a:rPr lang="en-US" dirty="0">
                          <a:latin typeface="Consolas" panose="020B0609020204030204" pitchFamily="49" charset="0"/>
                        </a:rPr>
                        <a:t>F0</a:t>
                      </a:r>
                    </a:p>
                  </a:txBody>
                  <a:tcPr/>
                </a:tc>
                <a:tc>
                  <a:txBody>
                    <a:bodyPr/>
                    <a:lstStyle/>
                    <a:p>
                      <a:r>
                        <a:rPr lang="en-US"/>
                        <a:t>Branch </a:t>
                      </a:r>
                      <a:r>
                        <a:rPr lang="en-US" dirty="0"/>
                        <a:t>on Equal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Zero flag (Z) is set</a:t>
                      </a:r>
                    </a:p>
                  </a:txBody>
                  <a:tcPr/>
                </a:tc>
                <a:extLst>
                  <a:ext uri="{0D108BD9-81ED-4DB2-BD59-A6C34878D82A}">
                    <a16:rowId xmlns:a16="http://schemas.microsoft.com/office/drawing/2014/main" val="114544091"/>
                  </a:ext>
                </a:extLst>
              </a:tr>
            </a:tbl>
          </a:graphicData>
        </a:graphic>
      </p:graphicFrame>
    </p:spTree>
    <p:extLst>
      <p:ext uri="{BB962C8B-B14F-4D97-AF65-F5344CB8AC3E}">
        <p14:creationId xmlns:p14="http://schemas.microsoft.com/office/powerpoint/2010/main" val="2169149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584A91-A4FE-4595-9F1B-3D59C15CF4A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MORE CONTROL FLOW</a:t>
            </a:r>
          </a:p>
        </p:txBody>
      </p:sp>
      <p:sp>
        <p:nvSpPr>
          <p:cNvPr id="3" name="TextBox 2">
            <a:extLst>
              <a:ext uri="{FF2B5EF4-FFF2-40B4-BE49-F238E27FC236}">
                <a16:creationId xmlns:a16="http://schemas.microsoft.com/office/drawing/2014/main" id="{F696EC2C-B825-458F-8434-A01F81DE2C78}"/>
              </a:ext>
            </a:extLst>
          </p:cNvPr>
          <p:cNvSpPr txBox="1"/>
          <p:nvPr/>
        </p:nvSpPr>
        <p:spPr>
          <a:xfrm>
            <a:off x="329602" y="745144"/>
            <a:ext cx="10607210" cy="369332"/>
          </a:xfrm>
          <a:prstGeom prst="rect">
            <a:avLst/>
          </a:prstGeom>
          <a:noFill/>
        </p:spPr>
        <p:txBody>
          <a:bodyPr wrap="square" rtlCol="0">
            <a:spAutoFit/>
          </a:bodyPr>
          <a:lstStyle/>
          <a:p>
            <a:r>
              <a:rPr lang="en-US">
                <a:solidFill>
                  <a:schemeClr val="bg1"/>
                </a:solidFill>
              </a:rPr>
              <a:t>Branch </a:t>
            </a:r>
            <a:r>
              <a:rPr lang="en-US" dirty="0">
                <a:solidFill>
                  <a:schemeClr val="bg1"/>
                </a:solidFill>
              </a:rPr>
              <a:t>operations are relative. These control flow instructions are non-relative:</a:t>
            </a:r>
          </a:p>
        </p:txBody>
      </p:sp>
      <p:graphicFrame>
        <p:nvGraphicFramePr>
          <p:cNvPr id="6" name="Table 5">
            <a:extLst>
              <a:ext uri="{FF2B5EF4-FFF2-40B4-BE49-F238E27FC236}">
                <a16:creationId xmlns:a16="http://schemas.microsoft.com/office/drawing/2014/main" id="{5BAA92BB-EA2F-45B0-86A2-9E5089A0E3AE}"/>
              </a:ext>
            </a:extLst>
          </p:cNvPr>
          <p:cNvGraphicFramePr>
            <a:graphicFrameLocks noGrp="1"/>
          </p:cNvGraphicFramePr>
          <p:nvPr>
            <p:extLst>
              <p:ext uri="{D42A27DB-BD31-4B8C-83A1-F6EECF244321}">
                <p14:modId xmlns:p14="http://schemas.microsoft.com/office/powerpoint/2010/main" val="337456028"/>
              </p:ext>
            </p:extLst>
          </p:nvPr>
        </p:nvGraphicFramePr>
        <p:xfrm>
          <a:off x="329601" y="1410412"/>
          <a:ext cx="8975640" cy="3302000"/>
        </p:xfrm>
        <a:graphic>
          <a:graphicData uri="http://schemas.openxmlformats.org/drawingml/2006/table">
            <a:tbl>
              <a:tblPr firstRow="1" bandRow="1">
                <a:tableStyleId>{073A0DAA-6AF3-43AB-8588-CEC1D06C72B9}</a:tableStyleId>
              </a:tblPr>
              <a:tblGrid>
                <a:gridCol w="1562418">
                  <a:extLst>
                    <a:ext uri="{9D8B030D-6E8A-4147-A177-3AD203B41FA5}">
                      <a16:colId xmlns:a16="http://schemas.microsoft.com/office/drawing/2014/main" val="1339825661"/>
                    </a:ext>
                  </a:extLst>
                </a:gridCol>
                <a:gridCol w="593571">
                  <a:extLst>
                    <a:ext uri="{9D8B030D-6E8A-4147-A177-3AD203B41FA5}">
                      <a16:colId xmlns:a16="http://schemas.microsoft.com/office/drawing/2014/main" val="1551887553"/>
                    </a:ext>
                  </a:extLst>
                </a:gridCol>
                <a:gridCol w="2445195">
                  <a:extLst>
                    <a:ext uri="{9D8B030D-6E8A-4147-A177-3AD203B41FA5}">
                      <a16:colId xmlns:a16="http://schemas.microsoft.com/office/drawing/2014/main" val="1426569369"/>
                    </a:ext>
                  </a:extLst>
                </a:gridCol>
                <a:gridCol w="4374456">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Op</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err="1">
                          <a:latin typeface="Consolas" panose="020B0609020204030204" pitchFamily="49" charset="0"/>
                        </a:rPr>
                        <a:t>jmp</a:t>
                      </a:r>
                      <a:r>
                        <a:rPr lang="en-US" dirty="0">
                          <a:latin typeface="Consolas" panose="020B0609020204030204" pitchFamily="49" charset="0"/>
                        </a:rPr>
                        <a:t> ADDR</a:t>
                      </a:r>
                    </a:p>
                  </a:txBody>
                  <a:tcPr/>
                </a:tc>
                <a:tc>
                  <a:txBody>
                    <a:bodyPr/>
                    <a:lstStyle/>
                    <a:p>
                      <a:r>
                        <a:rPr lang="en-US" dirty="0">
                          <a:latin typeface="Consolas" panose="020B0609020204030204" pitchFamily="49" charset="0"/>
                        </a:rPr>
                        <a:t>4C</a:t>
                      </a:r>
                    </a:p>
                  </a:txBody>
                  <a:tcPr/>
                </a:tc>
                <a:tc>
                  <a:txBody>
                    <a:bodyPr/>
                    <a:lstStyle/>
                    <a:p>
                      <a:r>
                        <a:rPr lang="en-US" dirty="0"/>
                        <a:t>Unconditional Jump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Transfers program execution to ADDR</a:t>
                      </a:r>
                    </a:p>
                  </a:txBody>
                  <a:tcPr/>
                </a:tc>
                <a:extLst>
                  <a:ext uri="{0D108BD9-81ED-4DB2-BD59-A6C34878D82A}">
                    <a16:rowId xmlns:a16="http://schemas.microsoft.com/office/drawing/2014/main" val="2482572702"/>
                  </a:ext>
                </a:extLst>
              </a:tr>
              <a:tr h="370840">
                <a:tc>
                  <a:txBody>
                    <a:bodyPr/>
                    <a:lstStyle/>
                    <a:p>
                      <a:r>
                        <a:rPr lang="en-US" dirty="0" err="1">
                          <a:latin typeface="Consolas" panose="020B0609020204030204" pitchFamily="49" charset="0"/>
                        </a:rPr>
                        <a:t>jmp</a:t>
                      </a:r>
                      <a:r>
                        <a:rPr lang="en-US" dirty="0">
                          <a:latin typeface="Consolas" panose="020B0609020204030204" pitchFamily="49" charset="0"/>
                        </a:rPr>
                        <a:t> (ADDR)</a:t>
                      </a:r>
                    </a:p>
                  </a:txBody>
                  <a:tcPr/>
                </a:tc>
                <a:tc>
                  <a:txBody>
                    <a:bodyPr/>
                    <a:lstStyle/>
                    <a:p>
                      <a:r>
                        <a:rPr lang="en-US" dirty="0">
                          <a:latin typeface="Consolas" panose="020B0609020204030204" pitchFamily="49" charset="0"/>
                        </a:rPr>
                        <a:t>6C</a:t>
                      </a:r>
                    </a:p>
                  </a:txBody>
                  <a:tcPr/>
                </a:tc>
                <a:tc>
                  <a:txBody>
                    <a:bodyPr/>
                    <a:lstStyle/>
                    <a:p>
                      <a:r>
                        <a:rPr lang="en-US" dirty="0"/>
                        <a:t>Indirect Jump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Transfers program execution to the value located in ADDR and ADDR+1</a:t>
                      </a:r>
                    </a:p>
                  </a:txBody>
                  <a:tcPr/>
                </a:tc>
                <a:extLst>
                  <a:ext uri="{0D108BD9-81ED-4DB2-BD59-A6C34878D82A}">
                    <a16:rowId xmlns:a16="http://schemas.microsoft.com/office/drawing/2014/main" val="2760362875"/>
                  </a:ext>
                </a:extLst>
              </a:tr>
              <a:tr h="370840">
                <a:tc>
                  <a:txBody>
                    <a:bodyPr/>
                    <a:lstStyle/>
                    <a:p>
                      <a:r>
                        <a:rPr lang="en-US" dirty="0" err="1">
                          <a:latin typeface="Consolas" panose="020B0609020204030204" pitchFamily="49" charset="0"/>
                        </a:rPr>
                        <a:t>jsr</a:t>
                      </a:r>
                      <a:r>
                        <a:rPr lang="en-US" dirty="0">
                          <a:latin typeface="Consolas" panose="020B0609020204030204" pitchFamily="49" charset="0"/>
                        </a:rPr>
                        <a:t> ADDR</a:t>
                      </a:r>
                    </a:p>
                  </a:txBody>
                  <a:tcPr/>
                </a:tc>
                <a:tc>
                  <a:txBody>
                    <a:bodyPr/>
                    <a:lstStyle/>
                    <a:p>
                      <a:r>
                        <a:rPr lang="en-US" dirty="0">
                          <a:latin typeface="Consolas" panose="020B0609020204030204" pitchFamily="49" charset="0"/>
                        </a:rPr>
                        <a:t>20</a:t>
                      </a:r>
                    </a:p>
                  </a:txBody>
                  <a:tcPr/>
                </a:tc>
                <a:tc>
                  <a:txBody>
                    <a:bodyPr/>
                    <a:lstStyle/>
                    <a:p>
                      <a:r>
                        <a:rPr lang="en-US"/>
                        <a:t>Jump Subroutine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Pushes current PC address onto stack and then transfers program execution to ADDR</a:t>
                      </a:r>
                    </a:p>
                  </a:txBody>
                  <a:tcPr/>
                </a:tc>
                <a:extLst>
                  <a:ext uri="{0D108BD9-81ED-4DB2-BD59-A6C34878D82A}">
                    <a16:rowId xmlns:a16="http://schemas.microsoft.com/office/drawing/2014/main" val="4083605470"/>
                  </a:ext>
                </a:extLst>
              </a:tr>
              <a:tr h="370840">
                <a:tc>
                  <a:txBody>
                    <a:bodyPr/>
                    <a:lstStyle/>
                    <a:p>
                      <a:r>
                        <a:rPr lang="en-US" dirty="0" err="1">
                          <a:latin typeface="Consolas" panose="020B0609020204030204" pitchFamily="49" charset="0"/>
                        </a:rPr>
                        <a:t>rts</a:t>
                      </a:r>
                      <a:endParaRPr lang="en-US" dirty="0">
                        <a:latin typeface="Consolas" panose="020B0609020204030204" pitchFamily="49" charset="0"/>
                      </a:endParaRPr>
                    </a:p>
                  </a:txBody>
                  <a:tcPr/>
                </a:tc>
                <a:tc>
                  <a:txBody>
                    <a:bodyPr/>
                    <a:lstStyle/>
                    <a:p>
                      <a:r>
                        <a:rPr lang="en-US" dirty="0">
                          <a:latin typeface="Consolas" panose="020B0609020204030204" pitchFamily="49" charset="0"/>
                        </a:rPr>
                        <a:t>60</a:t>
                      </a:r>
                    </a:p>
                  </a:txBody>
                  <a:tcPr/>
                </a:tc>
                <a:tc>
                  <a:txBody>
                    <a:bodyPr/>
                    <a:lstStyle/>
                    <a:p>
                      <a:r>
                        <a:rPr lang="en-US" dirty="0"/>
                        <a:t>Return </a:t>
                      </a:r>
                      <a:r>
                        <a:rPr lang="en-US"/>
                        <a:t>from Subroutine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Pulls address from top of stack and transfers program execution there</a:t>
                      </a:r>
                    </a:p>
                  </a:txBody>
                  <a:tcPr/>
                </a:tc>
                <a:extLst>
                  <a:ext uri="{0D108BD9-81ED-4DB2-BD59-A6C34878D82A}">
                    <a16:rowId xmlns:a16="http://schemas.microsoft.com/office/drawing/2014/main" val="4224072086"/>
                  </a:ext>
                </a:extLst>
              </a:tr>
              <a:tr h="370840">
                <a:tc>
                  <a:txBody>
                    <a:bodyPr/>
                    <a:lstStyle/>
                    <a:p>
                      <a:r>
                        <a:rPr lang="en-US" dirty="0" err="1">
                          <a:latin typeface="Consolas" panose="020B0609020204030204" pitchFamily="49" charset="0"/>
                        </a:rPr>
                        <a:t>rti</a:t>
                      </a:r>
                      <a:endParaRPr lang="en-US" dirty="0">
                        <a:latin typeface="Consolas" panose="020B0609020204030204" pitchFamily="49" charset="0"/>
                      </a:endParaRPr>
                    </a:p>
                  </a:txBody>
                  <a:tcPr/>
                </a:tc>
                <a:tc>
                  <a:txBody>
                    <a:bodyPr/>
                    <a:lstStyle/>
                    <a:p>
                      <a:r>
                        <a:rPr lang="en-US" dirty="0">
                          <a:latin typeface="Consolas" panose="020B0609020204030204" pitchFamily="49" charset="0"/>
                        </a:rPr>
                        <a:t>40</a:t>
                      </a:r>
                    </a:p>
                  </a:txBody>
                  <a:tcPr/>
                </a:tc>
                <a:tc>
                  <a:txBody>
                    <a:bodyPr/>
                    <a:lstStyle/>
                    <a:p>
                      <a:r>
                        <a:rPr lang="en-US" dirty="0"/>
                        <a:t>Return from Interrupt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Pulls processor status and then address from stack and transfers program execution there</a:t>
                      </a:r>
                    </a:p>
                  </a:txBody>
                  <a:tcPr/>
                </a:tc>
                <a:extLst>
                  <a:ext uri="{0D108BD9-81ED-4DB2-BD59-A6C34878D82A}">
                    <a16:rowId xmlns:a16="http://schemas.microsoft.com/office/drawing/2014/main" val="50764684"/>
                  </a:ext>
                </a:extLst>
              </a:tr>
            </a:tbl>
          </a:graphicData>
        </a:graphic>
      </p:graphicFrame>
    </p:spTree>
    <p:extLst>
      <p:ext uri="{BB962C8B-B14F-4D97-AF65-F5344CB8AC3E}">
        <p14:creationId xmlns:p14="http://schemas.microsoft.com/office/powerpoint/2010/main" val="2078780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5A5BC20-DD51-44D1-8984-EAD15109C7EB}"/>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MORE CONTROL FLOW</a:t>
            </a:r>
          </a:p>
        </p:txBody>
      </p:sp>
      <p:sp>
        <p:nvSpPr>
          <p:cNvPr id="3" name="TextBox 2">
            <a:extLst>
              <a:ext uri="{FF2B5EF4-FFF2-40B4-BE49-F238E27FC236}">
                <a16:creationId xmlns:a16="http://schemas.microsoft.com/office/drawing/2014/main" id="{4A857739-0547-4BF5-8751-80E67340A4D7}"/>
              </a:ext>
            </a:extLst>
          </p:cNvPr>
          <p:cNvSpPr txBox="1"/>
          <p:nvPr/>
        </p:nvSpPr>
        <p:spPr>
          <a:xfrm>
            <a:off x="329602" y="745144"/>
            <a:ext cx="10607210" cy="646331"/>
          </a:xfrm>
          <a:prstGeom prst="rect">
            <a:avLst/>
          </a:prstGeom>
          <a:noFill/>
        </p:spPr>
        <p:txBody>
          <a:bodyPr wrap="square" rtlCol="0">
            <a:spAutoFit/>
          </a:bodyPr>
          <a:lstStyle/>
          <a:p>
            <a:r>
              <a:rPr lang="en-US" dirty="0">
                <a:solidFill>
                  <a:schemeClr val="bg1"/>
                </a:solidFill>
              </a:rPr>
              <a:t>“</a:t>
            </a:r>
            <a:r>
              <a:rPr lang="en-US">
                <a:solidFill>
                  <a:schemeClr val="bg1"/>
                </a:solidFill>
              </a:rPr>
              <a:t>Long branches</a:t>
            </a:r>
            <a:r>
              <a:rPr lang="en-US" dirty="0">
                <a:solidFill>
                  <a:schemeClr val="bg1"/>
                </a:solidFill>
              </a:rPr>
              <a:t>” </a:t>
            </a:r>
            <a:r>
              <a:rPr lang="en-US">
                <a:solidFill>
                  <a:schemeClr val="bg1"/>
                </a:solidFill>
              </a:rPr>
              <a:t>can be achieved by </a:t>
            </a:r>
            <a:r>
              <a:rPr lang="en-US" dirty="0">
                <a:solidFill>
                  <a:schemeClr val="bg1"/>
                </a:solidFill>
              </a:rPr>
              <a:t>inverting the condition and adding a </a:t>
            </a:r>
            <a:r>
              <a:rPr lang="en-US" dirty="0" err="1">
                <a:solidFill>
                  <a:schemeClr val="bg1"/>
                </a:solidFill>
              </a:rPr>
              <a:t>jmp</a:t>
            </a:r>
            <a:r>
              <a:rPr lang="en-US" dirty="0">
                <a:solidFill>
                  <a:schemeClr val="bg1"/>
                </a:solidFill>
              </a:rPr>
              <a:t> instruction to the intended target. The </a:t>
            </a:r>
            <a:r>
              <a:rPr lang="en-US" dirty="0" err="1">
                <a:solidFill>
                  <a:schemeClr val="bg1"/>
                </a:solidFill>
              </a:rPr>
              <a:t>jmp</a:t>
            </a:r>
            <a:r>
              <a:rPr lang="en-US" dirty="0">
                <a:solidFill>
                  <a:schemeClr val="bg1"/>
                </a:solidFill>
              </a:rPr>
              <a:t> instruction </a:t>
            </a:r>
            <a:r>
              <a:rPr lang="en-US">
                <a:solidFill>
                  <a:schemeClr val="bg1"/>
                </a:solidFill>
              </a:rPr>
              <a:t>will be </a:t>
            </a:r>
            <a:r>
              <a:rPr lang="en-US" dirty="0">
                <a:solidFill>
                  <a:schemeClr val="bg1"/>
                </a:solidFill>
              </a:rPr>
              <a:t>skipped if the inverted condition is true.</a:t>
            </a:r>
          </a:p>
        </p:txBody>
      </p:sp>
      <p:sp>
        <p:nvSpPr>
          <p:cNvPr id="4" name="TextBox 3">
            <a:extLst>
              <a:ext uri="{FF2B5EF4-FFF2-40B4-BE49-F238E27FC236}">
                <a16:creationId xmlns:a16="http://schemas.microsoft.com/office/drawing/2014/main" id="{B4B600E6-7BDB-48C1-931B-E9F0113996A9}"/>
              </a:ext>
            </a:extLst>
          </p:cNvPr>
          <p:cNvSpPr txBox="1"/>
          <p:nvPr/>
        </p:nvSpPr>
        <p:spPr>
          <a:xfrm>
            <a:off x="1810748" y="2157564"/>
            <a:ext cx="3140309" cy="769441"/>
          </a:xfrm>
          <a:prstGeom prst="rect">
            <a:avLst/>
          </a:prstGeom>
          <a:noFill/>
        </p:spPr>
        <p:txBody>
          <a:bodyPr wrap="square" rtlCol="0">
            <a:spAutoFit/>
          </a:bodyPr>
          <a:lstStyle/>
          <a:p>
            <a:r>
              <a:rPr lang="en-US" sz="2200" dirty="0">
                <a:solidFill>
                  <a:schemeClr val="bg1"/>
                </a:solidFill>
                <a:latin typeface="Press Start 2P" panose="02000503000000000000" pitchFamily="1" charset="0"/>
              </a:rPr>
              <a:t>CMP #$0A</a:t>
            </a:r>
          </a:p>
          <a:p>
            <a:r>
              <a:rPr lang="en-US" sz="2200">
                <a:solidFill>
                  <a:schemeClr val="bg1"/>
                </a:solidFill>
                <a:latin typeface="Press Start 2P" panose="02000503000000000000" pitchFamily="1" charset="0"/>
              </a:rPr>
              <a:t>BEQ </a:t>
            </a:r>
            <a:r>
              <a:rPr lang="en-US" sz="2200" dirty="0">
                <a:solidFill>
                  <a:schemeClr val="bg1"/>
                </a:solidFill>
                <a:latin typeface="Press Start 2P" panose="02000503000000000000" pitchFamily="1" charset="0"/>
              </a:rPr>
              <a:t>$96F3</a:t>
            </a:r>
          </a:p>
        </p:txBody>
      </p:sp>
      <p:sp>
        <p:nvSpPr>
          <p:cNvPr id="5" name="Arrow: Right 4">
            <a:extLst>
              <a:ext uri="{FF2B5EF4-FFF2-40B4-BE49-F238E27FC236}">
                <a16:creationId xmlns:a16="http://schemas.microsoft.com/office/drawing/2014/main" id="{CC53997F-33F7-4C24-BE6B-B6264C54D12D}"/>
              </a:ext>
            </a:extLst>
          </p:cNvPr>
          <p:cNvSpPr/>
          <p:nvPr/>
        </p:nvSpPr>
        <p:spPr>
          <a:xfrm>
            <a:off x="4648240" y="2157564"/>
            <a:ext cx="1498562" cy="769296"/>
          </a:xfrm>
          <a:prstGeom prst="rightArrow">
            <a:avLst>
              <a:gd name="adj1" fmla="val 50000"/>
              <a:gd name="adj2" fmla="val 76700"/>
            </a:avLst>
          </a:prstGeom>
          <a:solidFill>
            <a:schemeClr val="tx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C97E12D-08E5-4F1B-A918-03857F32D458}"/>
              </a:ext>
            </a:extLst>
          </p:cNvPr>
          <p:cNvSpPr txBox="1"/>
          <p:nvPr/>
        </p:nvSpPr>
        <p:spPr>
          <a:xfrm>
            <a:off x="6289615" y="2157564"/>
            <a:ext cx="3140309" cy="1446550"/>
          </a:xfrm>
          <a:prstGeom prst="rect">
            <a:avLst/>
          </a:prstGeom>
          <a:noFill/>
        </p:spPr>
        <p:txBody>
          <a:bodyPr wrap="square" rtlCol="0">
            <a:spAutoFit/>
          </a:bodyPr>
          <a:lstStyle/>
          <a:p>
            <a:r>
              <a:rPr lang="en-US" sz="2200" dirty="0">
                <a:solidFill>
                  <a:schemeClr val="bg1"/>
                </a:solidFill>
                <a:latin typeface="Press Start 2P" panose="02000503000000000000" pitchFamily="1" charset="0"/>
              </a:rPr>
              <a:t>CMP #$0A</a:t>
            </a:r>
          </a:p>
          <a:p>
            <a:r>
              <a:rPr lang="en-US" sz="2200">
                <a:solidFill>
                  <a:schemeClr val="bg1"/>
                </a:solidFill>
                <a:latin typeface="Press Start 2P" panose="02000503000000000000" pitchFamily="1" charset="0"/>
              </a:rPr>
              <a:t>BNE </a:t>
            </a:r>
            <a:r>
              <a:rPr lang="en-US" sz="2200" dirty="0">
                <a:solidFill>
                  <a:schemeClr val="bg1"/>
                </a:solidFill>
                <a:latin typeface="Press Start 2P" panose="02000503000000000000" pitchFamily="1" charset="0"/>
              </a:rPr>
              <a:t>:+</a:t>
            </a:r>
          </a:p>
          <a:p>
            <a:r>
              <a:rPr lang="en-US" sz="2200" dirty="0">
                <a:solidFill>
                  <a:schemeClr val="bg1"/>
                </a:solidFill>
                <a:latin typeface="Press Start 2P" panose="02000503000000000000" pitchFamily="1" charset="0"/>
              </a:rPr>
              <a:t>JMP $96F3</a:t>
            </a:r>
          </a:p>
          <a:p>
            <a:r>
              <a:rPr lang="en-US" sz="2200" dirty="0">
                <a:solidFill>
                  <a:schemeClr val="bg1"/>
                </a:solidFill>
                <a:latin typeface="Press Start 2P" panose="02000503000000000000" pitchFamily="1" charset="0"/>
              </a:rPr>
              <a:t>:</a:t>
            </a:r>
          </a:p>
        </p:txBody>
      </p:sp>
      <p:grpSp>
        <p:nvGrpSpPr>
          <p:cNvPr id="32" name="Group 31">
            <a:extLst>
              <a:ext uri="{FF2B5EF4-FFF2-40B4-BE49-F238E27FC236}">
                <a16:creationId xmlns:a16="http://schemas.microsoft.com/office/drawing/2014/main" id="{000AF398-35C1-45A5-A406-E7B69477307A}"/>
              </a:ext>
            </a:extLst>
          </p:cNvPr>
          <p:cNvGrpSpPr/>
          <p:nvPr/>
        </p:nvGrpSpPr>
        <p:grpSpPr>
          <a:xfrm>
            <a:off x="2988733" y="2926855"/>
            <a:ext cx="1472640" cy="160876"/>
            <a:chOff x="2988733" y="2926855"/>
            <a:chExt cx="1472640" cy="160876"/>
          </a:xfrm>
        </p:grpSpPr>
        <p:cxnSp>
          <p:nvCxnSpPr>
            <p:cNvPr id="12" name="Straight Connector 11">
              <a:extLst>
                <a:ext uri="{FF2B5EF4-FFF2-40B4-BE49-F238E27FC236}">
                  <a16:creationId xmlns:a16="http://schemas.microsoft.com/office/drawing/2014/main" id="{DB3B8122-D7CD-4BBD-A832-87CAF61B8FC3}"/>
                </a:ext>
              </a:extLst>
            </p:cNvPr>
            <p:cNvCxnSpPr>
              <a:cxnSpLocks/>
            </p:cNvCxnSpPr>
            <p:nvPr/>
          </p:nvCxnSpPr>
          <p:spPr>
            <a:xfrm flipV="1">
              <a:off x="2988733" y="2926865"/>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16" name="Straight Connector 15">
              <a:extLst>
                <a:ext uri="{FF2B5EF4-FFF2-40B4-BE49-F238E27FC236}">
                  <a16:creationId xmlns:a16="http://schemas.microsoft.com/office/drawing/2014/main" id="{A4086456-7B9B-4410-A608-A5B438EAAAA2}"/>
                </a:ext>
              </a:extLst>
            </p:cNvPr>
            <p:cNvCxnSpPr>
              <a:cxnSpLocks/>
            </p:cNvCxnSpPr>
            <p:nvPr/>
          </p:nvCxnSpPr>
          <p:spPr>
            <a:xfrm flipH="1" flipV="1">
              <a:off x="3166534" y="2926860"/>
              <a:ext cx="214368" cy="156673"/>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17" name="Straight Connector 16">
              <a:extLst>
                <a:ext uri="{FF2B5EF4-FFF2-40B4-BE49-F238E27FC236}">
                  <a16:creationId xmlns:a16="http://schemas.microsoft.com/office/drawing/2014/main" id="{C9500C40-1624-40D7-825C-34548FBC2227}"/>
                </a:ext>
              </a:extLst>
            </p:cNvPr>
            <p:cNvCxnSpPr>
              <a:cxnSpLocks/>
            </p:cNvCxnSpPr>
            <p:nvPr/>
          </p:nvCxnSpPr>
          <p:spPr>
            <a:xfrm flipV="1">
              <a:off x="3361268" y="2926865"/>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18" name="Straight Connector 17">
              <a:extLst>
                <a:ext uri="{FF2B5EF4-FFF2-40B4-BE49-F238E27FC236}">
                  <a16:creationId xmlns:a16="http://schemas.microsoft.com/office/drawing/2014/main" id="{2303967F-7E99-4116-9144-159EE9D727F9}"/>
                </a:ext>
              </a:extLst>
            </p:cNvPr>
            <p:cNvCxnSpPr>
              <a:cxnSpLocks/>
            </p:cNvCxnSpPr>
            <p:nvPr/>
          </p:nvCxnSpPr>
          <p:spPr>
            <a:xfrm flipH="1" flipV="1">
              <a:off x="3539069" y="2926860"/>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19" name="Straight Connector 18">
              <a:extLst>
                <a:ext uri="{FF2B5EF4-FFF2-40B4-BE49-F238E27FC236}">
                  <a16:creationId xmlns:a16="http://schemas.microsoft.com/office/drawing/2014/main" id="{AB8E526E-9FB4-4C6A-AA01-2F3C1D7DB0E8}"/>
                </a:ext>
              </a:extLst>
            </p:cNvPr>
            <p:cNvCxnSpPr>
              <a:cxnSpLocks/>
            </p:cNvCxnSpPr>
            <p:nvPr/>
          </p:nvCxnSpPr>
          <p:spPr>
            <a:xfrm flipV="1">
              <a:off x="3733803" y="2926860"/>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20" name="Straight Connector 19">
              <a:extLst>
                <a:ext uri="{FF2B5EF4-FFF2-40B4-BE49-F238E27FC236}">
                  <a16:creationId xmlns:a16="http://schemas.microsoft.com/office/drawing/2014/main" id="{898F26D0-EBBE-4702-BD69-201485858A46}"/>
                </a:ext>
              </a:extLst>
            </p:cNvPr>
            <p:cNvCxnSpPr>
              <a:cxnSpLocks/>
            </p:cNvCxnSpPr>
            <p:nvPr/>
          </p:nvCxnSpPr>
          <p:spPr>
            <a:xfrm flipH="1" flipV="1">
              <a:off x="3911604" y="2926855"/>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21" name="Straight Connector 20">
              <a:extLst>
                <a:ext uri="{FF2B5EF4-FFF2-40B4-BE49-F238E27FC236}">
                  <a16:creationId xmlns:a16="http://schemas.microsoft.com/office/drawing/2014/main" id="{A8949E4B-722D-4F18-9331-2DFED3AA99FB}"/>
                </a:ext>
              </a:extLst>
            </p:cNvPr>
            <p:cNvCxnSpPr>
              <a:cxnSpLocks/>
            </p:cNvCxnSpPr>
            <p:nvPr/>
          </p:nvCxnSpPr>
          <p:spPr>
            <a:xfrm flipV="1">
              <a:off x="4088838" y="2926860"/>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22" name="Straight Connector 21">
              <a:extLst>
                <a:ext uri="{FF2B5EF4-FFF2-40B4-BE49-F238E27FC236}">
                  <a16:creationId xmlns:a16="http://schemas.microsoft.com/office/drawing/2014/main" id="{44D198BD-8F61-4946-9B47-FED9F6E81E17}"/>
                </a:ext>
              </a:extLst>
            </p:cNvPr>
            <p:cNvCxnSpPr>
              <a:cxnSpLocks/>
            </p:cNvCxnSpPr>
            <p:nvPr/>
          </p:nvCxnSpPr>
          <p:spPr>
            <a:xfrm flipH="1" flipV="1">
              <a:off x="4266639" y="2926855"/>
              <a:ext cx="194734" cy="160866"/>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grpSp>
      <p:sp>
        <p:nvSpPr>
          <p:cNvPr id="23" name="TextBox 22">
            <a:extLst>
              <a:ext uri="{FF2B5EF4-FFF2-40B4-BE49-F238E27FC236}">
                <a16:creationId xmlns:a16="http://schemas.microsoft.com/office/drawing/2014/main" id="{64FFFB23-6E37-43B4-B149-E19EEB184EC9}"/>
              </a:ext>
            </a:extLst>
          </p:cNvPr>
          <p:cNvSpPr txBox="1"/>
          <p:nvPr/>
        </p:nvSpPr>
        <p:spPr>
          <a:xfrm>
            <a:off x="427007" y="3400938"/>
            <a:ext cx="4309534" cy="369332"/>
          </a:xfrm>
          <a:prstGeom prst="rect">
            <a:avLst/>
          </a:prstGeom>
          <a:noFill/>
          <a:ln>
            <a:noFill/>
          </a:ln>
        </p:spPr>
        <p:txBody>
          <a:bodyPr wrap="square" rtlCol="0">
            <a:spAutoFit/>
          </a:bodyPr>
          <a:lstStyle/>
          <a:p>
            <a:r>
              <a:rPr lang="en-US" dirty="0">
                <a:solidFill>
                  <a:srgbClr val="C00000"/>
                </a:solidFill>
              </a:rPr>
              <a:t>Error: Range error (1949 not in [-128..127])</a:t>
            </a:r>
          </a:p>
        </p:txBody>
      </p:sp>
      <p:sp>
        <p:nvSpPr>
          <p:cNvPr id="33" name="Oval 32">
            <a:extLst>
              <a:ext uri="{FF2B5EF4-FFF2-40B4-BE49-F238E27FC236}">
                <a16:creationId xmlns:a16="http://schemas.microsoft.com/office/drawing/2014/main" id="{9984A6EE-1CD1-491A-AB47-CE3B3B0E595B}"/>
              </a:ext>
            </a:extLst>
          </p:cNvPr>
          <p:cNvSpPr/>
          <p:nvPr/>
        </p:nvSpPr>
        <p:spPr>
          <a:xfrm>
            <a:off x="7403954" y="2480261"/>
            <a:ext cx="716605" cy="4826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a:extLst>
              <a:ext uri="{FF2B5EF4-FFF2-40B4-BE49-F238E27FC236}">
                <a16:creationId xmlns:a16="http://schemas.microsoft.com/office/drawing/2014/main" id="{2249ACF2-4438-42BD-8F09-8EAF34DC679F}"/>
              </a:ext>
            </a:extLst>
          </p:cNvPr>
          <p:cNvCxnSpPr>
            <a:stCxn id="33" idx="3"/>
          </p:cNvCxnSpPr>
          <p:nvPr/>
        </p:nvCxnSpPr>
        <p:spPr>
          <a:xfrm flipH="1">
            <a:off x="6172200" y="2892186"/>
            <a:ext cx="1336698" cy="156974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1" name="TextBox 40">
            <a:extLst>
              <a:ext uri="{FF2B5EF4-FFF2-40B4-BE49-F238E27FC236}">
                <a16:creationId xmlns:a16="http://schemas.microsoft.com/office/drawing/2014/main" id="{F994AAE6-4E14-49E7-8266-7AA66C30EE2B}"/>
              </a:ext>
            </a:extLst>
          </p:cNvPr>
          <p:cNvSpPr txBox="1"/>
          <p:nvPr/>
        </p:nvSpPr>
        <p:spPr>
          <a:xfrm>
            <a:off x="4283572" y="4440242"/>
            <a:ext cx="3556561" cy="369332"/>
          </a:xfrm>
          <a:prstGeom prst="rect">
            <a:avLst/>
          </a:prstGeom>
          <a:noFill/>
          <a:ln>
            <a:noFill/>
          </a:ln>
        </p:spPr>
        <p:txBody>
          <a:bodyPr wrap="square" rtlCol="0">
            <a:spAutoFit/>
          </a:bodyPr>
          <a:lstStyle/>
          <a:p>
            <a:r>
              <a:rPr lang="en-US" dirty="0">
                <a:solidFill>
                  <a:schemeClr val="accent1"/>
                </a:solidFill>
              </a:rPr>
              <a:t>Shorthand for “the next </a:t>
            </a:r>
            <a:r>
              <a:rPr lang="en-US">
                <a:solidFill>
                  <a:schemeClr val="accent1"/>
                </a:solidFill>
              </a:rPr>
              <a:t>colon label</a:t>
            </a:r>
            <a:r>
              <a:rPr lang="en-US" dirty="0">
                <a:solidFill>
                  <a:schemeClr val="accent1"/>
                </a:solidFill>
              </a:rPr>
              <a:t>”</a:t>
            </a:r>
          </a:p>
        </p:txBody>
      </p:sp>
    </p:spTree>
    <p:extLst>
      <p:ext uri="{BB962C8B-B14F-4D97-AF65-F5344CB8AC3E}">
        <p14:creationId xmlns:p14="http://schemas.microsoft.com/office/powerpoint/2010/main" val="3196667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A0BA03-4E32-4064-8C76-42AC1A2D1DC4}"/>
              </a:ext>
            </a:extLst>
          </p:cNvPr>
          <p:cNvSpPr txBox="1"/>
          <p:nvPr/>
        </p:nvSpPr>
        <p:spPr>
          <a:xfrm>
            <a:off x="329602" y="302327"/>
            <a:ext cx="10727087" cy="523220"/>
          </a:xfrm>
          <a:prstGeom prst="rect">
            <a:avLst/>
          </a:prstGeom>
          <a:noFill/>
        </p:spPr>
        <p:txBody>
          <a:bodyPr wrap="square" rtlCol="0">
            <a:spAutoFit/>
          </a:bodyPr>
          <a:lstStyle/>
          <a:p>
            <a:r>
              <a:rPr lang="en-US" sz="2800">
                <a:solidFill>
                  <a:schemeClr val="bg1"/>
                </a:solidFill>
                <a:latin typeface="Press Start 2P" panose="02000503000000000000" pitchFamily="1" charset="0"/>
              </a:rPr>
              <a:t>BITWISE </a:t>
            </a:r>
            <a:r>
              <a:rPr lang="en-US" sz="2800" dirty="0">
                <a:solidFill>
                  <a:schemeClr val="bg1"/>
                </a:solidFill>
                <a:latin typeface="Press Start 2P" panose="02000503000000000000" pitchFamily="1" charset="0"/>
              </a:rPr>
              <a:t>OPERATIONS</a:t>
            </a:r>
          </a:p>
        </p:txBody>
      </p:sp>
      <p:graphicFrame>
        <p:nvGraphicFramePr>
          <p:cNvPr id="3" name="Table 2">
            <a:extLst>
              <a:ext uri="{FF2B5EF4-FFF2-40B4-BE49-F238E27FC236}">
                <a16:creationId xmlns:a16="http://schemas.microsoft.com/office/drawing/2014/main" id="{64BDD701-81B5-4455-8FBE-FB07161E286A}"/>
              </a:ext>
            </a:extLst>
          </p:cNvPr>
          <p:cNvGraphicFramePr>
            <a:graphicFrameLocks noGrp="1"/>
          </p:cNvGraphicFramePr>
          <p:nvPr>
            <p:extLst>
              <p:ext uri="{D42A27DB-BD31-4B8C-83A1-F6EECF244321}">
                <p14:modId xmlns:p14="http://schemas.microsoft.com/office/powerpoint/2010/main" val="637859492"/>
              </p:ext>
            </p:extLst>
          </p:nvPr>
        </p:nvGraphicFramePr>
        <p:xfrm>
          <a:off x="329602" y="978611"/>
          <a:ext cx="7689864" cy="3774440"/>
        </p:xfrm>
        <a:graphic>
          <a:graphicData uri="http://schemas.openxmlformats.org/drawingml/2006/table">
            <a:tbl>
              <a:tblPr firstRow="1" bandRow="1">
                <a:tableStyleId>{073A0DAA-6AF3-43AB-8588-CEC1D06C72B9}</a:tableStyleId>
              </a:tblPr>
              <a:tblGrid>
                <a:gridCol w="1311593">
                  <a:extLst>
                    <a:ext uri="{9D8B030D-6E8A-4147-A177-3AD203B41FA5}">
                      <a16:colId xmlns:a16="http://schemas.microsoft.com/office/drawing/2014/main" val="1339825661"/>
                    </a:ext>
                  </a:extLst>
                </a:gridCol>
                <a:gridCol w="2608707">
                  <a:extLst>
                    <a:ext uri="{9D8B030D-6E8A-4147-A177-3AD203B41FA5}">
                      <a16:colId xmlns:a16="http://schemas.microsoft.com/office/drawing/2014/main" val="1426569369"/>
                    </a:ext>
                  </a:extLst>
                </a:gridCol>
                <a:gridCol w="3769564">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a:latin typeface="Consolas" panose="020B0609020204030204" pitchFamily="49" charset="0"/>
                        </a:rPr>
                        <a:t>and ADDR</a:t>
                      </a:r>
                    </a:p>
                  </a:txBody>
                  <a:tcPr/>
                </a:tc>
                <a:tc>
                  <a:txBody>
                    <a:bodyPr/>
                    <a:lstStyle/>
                    <a:p>
                      <a:r>
                        <a:rPr lang="en-US" dirty="0"/>
                        <a:t>AND with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Bitwise </a:t>
                      </a:r>
                      <a:r>
                        <a:rPr lang="en-US" dirty="0"/>
                        <a:t>AND</a:t>
                      </a:r>
                    </a:p>
                  </a:txBody>
                  <a:tcPr/>
                </a:tc>
                <a:extLst>
                  <a:ext uri="{0D108BD9-81ED-4DB2-BD59-A6C34878D82A}">
                    <a16:rowId xmlns:a16="http://schemas.microsoft.com/office/drawing/2014/main" val="2482572702"/>
                  </a:ext>
                </a:extLst>
              </a:tr>
              <a:tr h="370840">
                <a:tc>
                  <a:txBody>
                    <a:bodyPr/>
                    <a:lstStyle/>
                    <a:p>
                      <a:r>
                        <a:rPr lang="en-US">
                          <a:latin typeface="Consolas" panose="020B0609020204030204" pitchFamily="49" charset="0"/>
                        </a:rPr>
                        <a:t>bit </a:t>
                      </a:r>
                      <a:r>
                        <a:rPr lang="en-US" dirty="0">
                          <a:latin typeface="Consolas" panose="020B0609020204030204" pitchFamily="49" charset="0"/>
                        </a:rPr>
                        <a:t>ADDR</a:t>
                      </a:r>
                    </a:p>
                  </a:txBody>
                  <a:tcPr/>
                </a:tc>
                <a:tc>
                  <a:txBody>
                    <a:bodyPr/>
                    <a:lstStyle/>
                    <a:p>
                      <a:r>
                        <a:rPr lang="en-US"/>
                        <a:t>Bit </a:t>
                      </a:r>
                      <a:r>
                        <a:rPr lang="en-US" dirty="0"/>
                        <a:t>Test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operation without modifying A</a:t>
                      </a:r>
                    </a:p>
                  </a:txBody>
                  <a:tcPr/>
                </a:tc>
                <a:extLst>
                  <a:ext uri="{0D108BD9-81ED-4DB2-BD59-A6C34878D82A}">
                    <a16:rowId xmlns:a16="http://schemas.microsoft.com/office/drawing/2014/main" val="2760362875"/>
                  </a:ext>
                </a:extLst>
              </a:tr>
              <a:tr h="370840">
                <a:tc>
                  <a:txBody>
                    <a:bodyPr/>
                    <a:lstStyle/>
                    <a:p>
                      <a:r>
                        <a:rPr lang="en-US" dirty="0" err="1">
                          <a:latin typeface="Consolas" panose="020B0609020204030204" pitchFamily="49" charset="0"/>
                        </a:rPr>
                        <a:t>ora</a:t>
                      </a:r>
                      <a:r>
                        <a:rPr lang="en-US" dirty="0">
                          <a:latin typeface="Consolas" panose="020B0609020204030204" pitchFamily="49" charset="0"/>
                        </a:rPr>
                        <a:t> ADDR</a:t>
                      </a:r>
                    </a:p>
                  </a:txBody>
                  <a:tcPr/>
                </a:tc>
                <a:tc>
                  <a:txBody>
                    <a:bodyPr/>
                    <a:lstStyle/>
                    <a:p>
                      <a:r>
                        <a:rPr lang="en-US" dirty="0"/>
                        <a:t>OR with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Bitwise </a:t>
                      </a:r>
                      <a:r>
                        <a:rPr lang="en-US" dirty="0"/>
                        <a:t>OR</a:t>
                      </a:r>
                    </a:p>
                  </a:txBody>
                  <a:tcPr/>
                </a:tc>
                <a:extLst>
                  <a:ext uri="{0D108BD9-81ED-4DB2-BD59-A6C34878D82A}">
                    <a16:rowId xmlns:a16="http://schemas.microsoft.com/office/drawing/2014/main" val="3734159462"/>
                  </a:ext>
                </a:extLst>
              </a:tr>
              <a:tr h="370840">
                <a:tc>
                  <a:txBody>
                    <a:bodyPr/>
                    <a:lstStyle/>
                    <a:p>
                      <a:r>
                        <a:rPr lang="en-US" dirty="0" err="1">
                          <a:latin typeface="Consolas" panose="020B0609020204030204" pitchFamily="49" charset="0"/>
                        </a:rPr>
                        <a:t>eor</a:t>
                      </a:r>
                      <a:r>
                        <a:rPr lang="en-US" dirty="0">
                          <a:latin typeface="Consolas" panose="020B0609020204030204" pitchFamily="49" charset="0"/>
                        </a:rPr>
                        <a:t> ADDR</a:t>
                      </a:r>
                    </a:p>
                  </a:txBody>
                  <a:tcPr/>
                </a:tc>
                <a:tc>
                  <a:txBody>
                    <a:bodyPr/>
                    <a:lstStyle/>
                    <a:p>
                      <a:r>
                        <a:rPr lang="en-US" dirty="0"/>
                        <a:t>XOR with Accumulator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Bitwise </a:t>
                      </a:r>
                      <a:r>
                        <a:rPr lang="en-US" dirty="0"/>
                        <a:t>XOR</a:t>
                      </a:r>
                    </a:p>
                  </a:txBody>
                  <a:tcPr/>
                </a:tc>
                <a:extLst>
                  <a:ext uri="{0D108BD9-81ED-4DB2-BD59-A6C34878D82A}">
                    <a16:rowId xmlns:a16="http://schemas.microsoft.com/office/drawing/2014/main" val="2668847968"/>
                  </a:ext>
                </a:extLst>
              </a:tr>
              <a:tr h="370840">
                <a:tc>
                  <a:txBody>
                    <a:bodyPr/>
                    <a:lstStyle/>
                    <a:p>
                      <a:r>
                        <a:rPr lang="en-US" dirty="0" err="1">
                          <a:latin typeface="Consolas" panose="020B0609020204030204" pitchFamily="49" charset="0"/>
                        </a:rPr>
                        <a:t>asl</a:t>
                      </a:r>
                      <a:r>
                        <a:rPr lang="en-US" dirty="0">
                          <a:latin typeface="Consolas" panose="020B0609020204030204" pitchFamily="49" charset="0"/>
                        </a:rPr>
                        <a:t> ADDR</a:t>
                      </a:r>
                    </a:p>
                  </a:txBody>
                  <a:tcPr/>
                </a:tc>
                <a:tc>
                  <a:txBody>
                    <a:bodyPr/>
                    <a:lstStyle/>
                    <a:p>
                      <a:r>
                        <a:rPr lang="en-US" dirty="0"/>
                        <a:t>Arithmetic Shift Left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Shift </a:t>
                      </a:r>
                      <a:r>
                        <a:rPr lang="en-US"/>
                        <a:t>all bits </a:t>
                      </a:r>
                      <a:r>
                        <a:rPr lang="en-US" dirty="0"/>
                        <a:t>left one position, 0 shifted </a:t>
                      </a:r>
                      <a:r>
                        <a:rPr lang="en-US"/>
                        <a:t>into bit </a:t>
                      </a:r>
                      <a:r>
                        <a:rPr lang="en-US" dirty="0"/>
                        <a:t>0</a:t>
                      </a:r>
                      <a:r>
                        <a:rPr lang="en-US"/>
                        <a:t>, bit </a:t>
                      </a:r>
                      <a:r>
                        <a:rPr lang="en-US" dirty="0"/>
                        <a:t>7 shifted into C</a:t>
                      </a:r>
                    </a:p>
                  </a:txBody>
                  <a:tcPr/>
                </a:tc>
                <a:extLst>
                  <a:ext uri="{0D108BD9-81ED-4DB2-BD59-A6C34878D82A}">
                    <a16:rowId xmlns:a16="http://schemas.microsoft.com/office/drawing/2014/main" val="4038616809"/>
                  </a:ext>
                </a:extLst>
              </a:tr>
              <a:tr h="370840">
                <a:tc>
                  <a:txBody>
                    <a:bodyPr/>
                    <a:lstStyle/>
                    <a:p>
                      <a:r>
                        <a:rPr lang="en-US" dirty="0" err="1">
                          <a:latin typeface="Consolas" panose="020B0609020204030204" pitchFamily="49" charset="0"/>
                        </a:rPr>
                        <a:t>rol</a:t>
                      </a:r>
                      <a:r>
                        <a:rPr lang="en-US" dirty="0">
                          <a:latin typeface="Consolas" panose="020B0609020204030204" pitchFamily="49" charset="0"/>
                        </a:rPr>
                        <a:t> ADDR</a:t>
                      </a:r>
                    </a:p>
                  </a:txBody>
                  <a:tcPr/>
                </a:tc>
                <a:tc>
                  <a:txBody>
                    <a:bodyPr/>
                    <a:lstStyle/>
                    <a:p>
                      <a:r>
                        <a:rPr lang="en-US" dirty="0"/>
                        <a:t>Rotate Left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Shift </a:t>
                      </a:r>
                      <a:r>
                        <a:rPr lang="en-US"/>
                        <a:t>all bits </a:t>
                      </a:r>
                      <a:r>
                        <a:rPr lang="en-US" dirty="0"/>
                        <a:t>left one position, C shifted </a:t>
                      </a:r>
                      <a:r>
                        <a:rPr lang="en-US"/>
                        <a:t>into bit </a:t>
                      </a:r>
                      <a:r>
                        <a:rPr lang="en-US" dirty="0"/>
                        <a:t>0</a:t>
                      </a:r>
                      <a:r>
                        <a:rPr lang="en-US"/>
                        <a:t>, bit </a:t>
                      </a:r>
                      <a:r>
                        <a:rPr lang="en-US" dirty="0"/>
                        <a:t>7 shifted into C</a:t>
                      </a:r>
                    </a:p>
                  </a:txBody>
                  <a:tcPr/>
                </a:tc>
                <a:extLst>
                  <a:ext uri="{0D108BD9-81ED-4DB2-BD59-A6C34878D82A}">
                    <a16:rowId xmlns:a16="http://schemas.microsoft.com/office/drawing/2014/main" val="3303047088"/>
                  </a:ext>
                </a:extLst>
              </a:tr>
              <a:tr h="370840">
                <a:tc>
                  <a:txBody>
                    <a:bodyPr/>
                    <a:lstStyle/>
                    <a:p>
                      <a:r>
                        <a:rPr lang="en-US" dirty="0" err="1">
                          <a:latin typeface="Consolas" panose="020B0609020204030204" pitchFamily="49" charset="0"/>
                        </a:rPr>
                        <a:t>ror</a:t>
                      </a:r>
                      <a:r>
                        <a:rPr lang="en-US" dirty="0">
                          <a:latin typeface="Consolas" panose="020B0609020204030204" pitchFamily="49" charset="0"/>
                        </a:rPr>
                        <a:t> ADDR</a:t>
                      </a:r>
                    </a:p>
                  </a:txBody>
                  <a:tcPr/>
                </a:tc>
                <a:tc>
                  <a:txBody>
                    <a:bodyPr/>
                    <a:lstStyle/>
                    <a:p>
                      <a:r>
                        <a:rPr lang="en-US" dirty="0"/>
                        <a:t>Rotate Right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Shift </a:t>
                      </a:r>
                      <a:r>
                        <a:rPr lang="en-US"/>
                        <a:t>all bits </a:t>
                      </a:r>
                      <a:r>
                        <a:rPr lang="en-US" dirty="0"/>
                        <a:t>right one position, C shifted </a:t>
                      </a:r>
                      <a:r>
                        <a:rPr lang="en-US"/>
                        <a:t>into bit </a:t>
                      </a:r>
                      <a:r>
                        <a:rPr lang="en-US" dirty="0"/>
                        <a:t>7</a:t>
                      </a:r>
                      <a:r>
                        <a:rPr lang="en-US"/>
                        <a:t>, bit </a:t>
                      </a:r>
                      <a:r>
                        <a:rPr lang="en-US" dirty="0"/>
                        <a:t>0 shifted into C</a:t>
                      </a:r>
                    </a:p>
                  </a:txBody>
                  <a:tcPr/>
                </a:tc>
                <a:extLst>
                  <a:ext uri="{0D108BD9-81ED-4DB2-BD59-A6C34878D82A}">
                    <a16:rowId xmlns:a16="http://schemas.microsoft.com/office/drawing/2014/main" val="2029577141"/>
                  </a:ext>
                </a:extLst>
              </a:tr>
            </a:tbl>
          </a:graphicData>
        </a:graphic>
      </p:graphicFrame>
      <p:sp>
        <p:nvSpPr>
          <p:cNvPr id="4" name="TextBox 3">
            <a:extLst>
              <a:ext uri="{FF2B5EF4-FFF2-40B4-BE49-F238E27FC236}">
                <a16:creationId xmlns:a16="http://schemas.microsoft.com/office/drawing/2014/main" id="{0C20AC6B-160D-468E-B24B-94D7341AFB5D}"/>
              </a:ext>
            </a:extLst>
          </p:cNvPr>
          <p:cNvSpPr txBox="1"/>
          <p:nvPr/>
        </p:nvSpPr>
        <p:spPr>
          <a:xfrm>
            <a:off x="211666" y="4834467"/>
            <a:ext cx="10727087" cy="369332"/>
          </a:xfrm>
          <a:prstGeom prst="rect">
            <a:avLst/>
          </a:prstGeom>
          <a:noFill/>
        </p:spPr>
        <p:txBody>
          <a:bodyPr wrap="square" rtlCol="0">
            <a:spAutoFit/>
          </a:bodyPr>
          <a:lstStyle/>
          <a:p>
            <a:r>
              <a:rPr lang="en-US" dirty="0">
                <a:solidFill>
                  <a:schemeClr val="bg1"/>
                </a:solidFill>
              </a:rPr>
              <a:t>There is no instruction for logical NOT (complement of </a:t>
            </a:r>
            <a:r>
              <a:rPr lang="en-US">
                <a:solidFill>
                  <a:schemeClr val="bg1"/>
                </a:solidFill>
              </a:rPr>
              <a:t>a number</a:t>
            </a:r>
            <a:r>
              <a:rPr lang="en-US" dirty="0">
                <a:solidFill>
                  <a:schemeClr val="bg1"/>
                </a:solidFill>
              </a:rPr>
              <a:t>). What </a:t>
            </a:r>
            <a:r>
              <a:rPr lang="en-US">
                <a:solidFill>
                  <a:schemeClr val="bg1"/>
                </a:solidFill>
              </a:rPr>
              <a:t>can be </a:t>
            </a:r>
            <a:r>
              <a:rPr lang="en-US" dirty="0">
                <a:solidFill>
                  <a:schemeClr val="bg1"/>
                </a:solidFill>
              </a:rPr>
              <a:t>used instead?</a:t>
            </a:r>
          </a:p>
        </p:txBody>
      </p:sp>
    </p:spTree>
    <p:extLst>
      <p:ext uri="{BB962C8B-B14F-4D97-AF65-F5344CB8AC3E}">
        <p14:creationId xmlns:p14="http://schemas.microsoft.com/office/powerpoint/2010/main" val="4085833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FE31CA-89F9-4E52-8A31-D46483215EA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2495"/>
          <a:stretch/>
        </p:blipFill>
        <p:spPr>
          <a:xfrm rot="5400000">
            <a:off x="3497111" y="-962834"/>
            <a:ext cx="5197779" cy="7305178"/>
          </a:xfrm>
          <a:prstGeom prst="rect">
            <a:avLst/>
          </a:prstGeom>
        </p:spPr>
      </p:pic>
    </p:spTree>
    <p:extLst>
      <p:ext uri="{BB962C8B-B14F-4D97-AF65-F5344CB8AC3E}">
        <p14:creationId xmlns:p14="http://schemas.microsoft.com/office/powerpoint/2010/main" val="2287436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5C1A59-1622-4E4C-9D44-F185E825271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ARITHMETIC OPERATIONS</a:t>
            </a:r>
          </a:p>
        </p:txBody>
      </p:sp>
      <p:graphicFrame>
        <p:nvGraphicFramePr>
          <p:cNvPr id="3" name="Table 2">
            <a:extLst>
              <a:ext uri="{FF2B5EF4-FFF2-40B4-BE49-F238E27FC236}">
                <a16:creationId xmlns:a16="http://schemas.microsoft.com/office/drawing/2014/main" id="{122FA9B7-F5E6-4FDD-8469-A2F2ECA4C6AC}"/>
              </a:ext>
            </a:extLst>
          </p:cNvPr>
          <p:cNvGraphicFramePr>
            <a:graphicFrameLocks noGrp="1"/>
          </p:cNvGraphicFramePr>
          <p:nvPr>
            <p:extLst>
              <p:ext uri="{D42A27DB-BD31-4B8C-83A1-F6EECF244321}">
                <p14:modId xmlns:p14="http://schemas.microsoft.com/office/powerpoint/2010/main" val="2466962976"/>
              </p:ext>
            </p:extLst>
          </p:nvPr>
        </p:nvGraphicFramePr>
        <p:xfrm>
          <a:off x="329602" y="978611"/>
          <a:ext cx="7689864" cy="3337560"/>
        </p:xfrm>
        <a:graphic>
          <a:graphicData uri="http://schemas.openxmlformats.org/drawingml/2006/table">
            <a:tbl>
              <a:tblPr firstRow="1" bandRow="1">
                <a:tableStyleId>{073A0DAA-6AF3-43AB-8588-CEC1D06C72B9}</a:tableStyleId>
              </a:tblPr>
              <a:tblGrid>
                <a:gridCol w="1311593">
                  <a:extLst>
                    <a:ext uri="{9D8B030D-6E8A-4147-A177-3AD203B41FA5}">
                      <a16:colId xmlns:a16="http://schemas.microsoft.com/office/drawing/2014/main" val="1339825661"/>
                    </a:ext>
                  </a:extLst>
                </a:gridCol>
                <a:gridCol w="2608707">
                  <a:extLst>
                    <a:ext uri="{9D8B030D-6E8A-4147-A177-3AD203B41FA5}">
                      <a16:colId xmlns:a16="http://schemas.microsoft.com/office/drawing/2014/main" val="1426569369"/>
                    </a:ext>
                  </a:extLst>
                </a:gridCol>
                <a:gridCol w="3769564">
                  <a:extLst>
                    <a:ext uri="{9D8B030D-6E8A-4147-A177-3AD203B41FA5}">
                      <a16:colId xmlns:a16="http://schemas.microsoft.com/office/drawing/2014/main" val="203029390"/>
                    </a:ext>
                  </a:extLst>
                </a:gridCol>
              </a:tblGrid>
              <a:tr h="370840">
                <a:tc>
                  <a:txBody>
                    <a:bodyPr/>
                    <a:lstStyle/>
                    <a:p>
                      <a:r>
                        <a:rPr lang="en-US" dirty="0"/>
                        <a:t>Instruction</a:t>
                      </a:r>
                    </a:p>
                  </a:txBody>
                  <a:tcPr/>
                </a:tc>
                <a:tc>
                  <a:txBody>
                    <a:bodyPr/>
                    <a:lstStyle/>
                    <a:p>
                      <a:r>
                        <a:rPr lang="en-US" dirty="0"/>
                        <a:t>Name</a:t>
                      </a:r>
                    </a:p>
                  </a:txBody>
                  <a:tcPr/>
                </a:tc>
                <a:tc>
                  <a:txBody>
                    <a:bodyPr/>
                    <a:lstStyle/>
                    <a:p>
                      <a:r>
                        <a:rPr lang="en-US" dirty="0"/>
                        <a:t>Description</a:t>
                      </a:r>
                    </a:p>
                  </a:txBody>
                  <a:tcPr/>
                </a:tc>
                <a:extLst>
                  <a:ext uri="{0D108BD9-81ED-4DB2-BD59-A6C34878D82A}">
                    <a16:rowId xmlns:a16="http://schemas.microsoft.com/office/drawing/2014/main" val="150657413"/>
                  </a:ext>
                </a:extLst>
              </a:tr>
              <a:tr h="370840">
                <a:tc>
                  <a:txBody>
                    <a:bodyPr/>
                    <a:lstStyle/>
                    <a:p>
                      <a:r>
                        <a:rPr lang="en-US" dirty="0" err="1">
                          <a:latin typeface="Consolas" panose="020B0609020204030204" pitchFamily="49" charset="0"/>
                        </a:rPr>
                        <a:t>adc</a:t>
                      </a:r>
                      <a:r>
                        <a:rPr lang="en-US" dirty="0">
                          <a:latin typeface="Consolas" panose="020B0609020204030204" pitchFamily="49" charset="0"/>
                        </a:rPr>
                        <a:t> ADDR</a:t>
                      </a:r>
                    </a:p>
                  </a:txBody>
                  <a:tcPr/>
                </a:tc>
                <a:tc>
                  <a:txBody>
                    <a:bodyPr/>
                    <a:lstStyle/>
                    <a:p>
                      <a:r>
                        <a:rPr lang="en-US" dirty="0"/>
                        <a:t>Add with Carry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Stores the result of A+C+ADDR in A</a:t>
                      </a:r>
                    </a:p>
                  </a:txBody>
                  <a:tcPr/>
                </a:tc>
                <a:extLst>
                  <a:ext uri="{0D108BD9-81ED-4DB2-BD59-A6C34878D82A}">
                    <a16:rowId xmlns:a16="http://schemas.microsoft.com/office/drawing/2014/main" val="2482572702"/>
                  </a:ext>
                </a:extLst>
              </a:tr>
              <a:tr h="370840">
                <a:tc>
                  <a:txBody>
                    <a:bodyPr/>
                    <a:lstStyle/>
                    <a:p>
                      <a:r>
                        <a:rPr lang="en-US">
                          <a:latin typeface="Consolas" panose="020B0609020204030204" pitchFamily="49" charset="0"/>
                        </a:rPr>
                        <a:t>sbc </a:t>
                      </a:r>
                      <a:r>
                        <a:rPr lang="en-US" dirty="0">
                          <a:latin typeface="Consolas" panose="020B0609020204030204" pitchFamily="49" charset="0"/>
                        </a:rPr>
                        <a:t>ADDR</a:t>
                      </a:r>
                    </a:p>
                  </a:txBody>
                  <a:tcPr/>
                </a:tc>
                <a:tc>
                  <a:txBody>
                    <a:bodyPr/>
                    <a:lstStyle/>
                    <a:p>
                      <a:r>
                        <a:rPr lang="en-US"/>
                        <a:t>Subtract </a:t>
                      </a:r>
                      <a:r>
                        <a:rPr lang="en-US" dirty="0"/>
                        <a:t>with Carry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Stores the result of A-ADDR-(1-C) in A</a:t>
                      </a:r>
                    </a:p>
                  </a:txBody>
                  <a:tcPr/>
                </a:tc>
                <a:extLst>
                  <a:ext uri="{0D108BD9-81ED-4DB2-BD59-A6C34878D82A}">
                    <a16:rowId xmlns:a16="http://schemas.microsoft.com/office/drawing/2014/main" val="2760362875"/>
                  </a:ext>
                </a:extLst>
              </a:tr>
              <a:tr h="370840">
                <a:tc>
                  <a:txBody>
                    <a:bodyPr/>
                    <a:lstStyle/>
                    <a:p>
                      <a:r>
                        <a:rPr lang="en-US" dirty="0" err="1">
                          <a:latin typeface="Consolas" panose="020B0609020204030204" pitchFamily="49" charset="0"/>
                        </a:rPr>
                        <a:t>inc</a:t>
                      </a:r>
                      <a:r>
                        <a:rPr lang="en-US" dirty="0">
                          <a:latin typeface="Consolas" panose="020B0609020204030204" pitchFamily="49" charset="0"/>
                        </a:rPr>
                        <a:t> ADDR</a:t>
                      </a:r>
                    </a:p>
                  </a:txBody>
                  <a:tcPr/>
                </a:tc>
                <a:tc>
                  <a:txBody>
                    <a:bodyPr/>
                    <a:lstStyle/>
                    <a:p>
                      <a:r>
                        <a:rPr lang="en-US" dirty="0"/>
                        <a:t>Increment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Adds 1 to value in ADDR</a:t>
                      </a:r>
                    </a:p>
                  </a:txBody>
                  <a:tcPr/>
                </a:tc>
                <a:extLst>
                  <a:ext uri="{0D108BD9-81ED-4DB2-BD59-A6C34878D82A}">
                    <a16:rowId xmlns:a16="http://schemas.microsoft.com/office/drawing/2014/main" val="3734159462"/>
                  </a:ext>
                </a:extLst>
              </a:tr>
              <a:tr h="370840">
                <a:tc>
                  <a:txBody>
                    <a:bodyPr/>
                    <a:lstStyle/>
                    <a:p>
                      <a:r>
                        <a:rPr lang="en-US" dirty="0" err="1">
                          <a:latin typeface="Consolas" panose="020B0609020204030204" pitchFamily="49" charset="0"/>
                        </a:rPr>
                        <a:t>inx</a:t>
                      </a:r>
                      <a:r>
                        <a:rPr lang="en-US" dirty="0">
                          <a:latin typeface="Consolas" panose="020B0609020204030204" pitchFamily="49" charset="0"/>
                        </a:rPr>
                        <a:t> </a:t>
                      </a:r>
                    </a:p>
                  </a:txBody>
                  <a:tcPr/>
                </a:tc>
                <a:tc>
                  <a:txBody>
                    <a:bodyPr/>
                    <a:lstStyle/>
                    <a:p>
                      <a:r>
                        <a:rPr lang="en-US" dirty="0"/>
                        <a:t>Increment X Register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Adds 1 to value in X register</a:t>
                      </a:r>
                    </a:p>
                  </a:txBody>
                  <a:tcPr/>
                </a:tc>
                <a:extLst>
                  <a:ext uri="{0D108BD9-81ED-4DB2-BD59-A6C34878D82A}">
                    <a16:rowId xmlns:a16="http://schemas.microsoft.com/office/drawing/2014/main" val="2668847968"/>
                  </a:ext>
                </a:extLst>
              </a:tr>
              <a:tr h="370840">
                <a:tc>
                  <a:txBody>
                    <a:bodyPr/>
                    <a:lstStyle/>
                    <a:p>
                      <a:r>
                        <a:rPr lang="en-US" dirty="0" err="1">
                          <a:latin typeface="Consolas" panose="020B0609020204030204" pitchFamily="49" charset="0"/>
                        </a:rPr>
                        <a:t>iny</a:t>
                      </a:r>
                      <a:endParaRPr lang="en-US" dirty="0">
                        <a:latin typeface="Consolas" panose="020B0609020204030204" pitchFamily="49" charset="0"/>
                      </a:endParaRPr>
                    </a:p>
                  </a:txBody>
                  <a:tcPr/>
                </a:tc>
                <a:tc>
                  <a:txBody>
                    <a:bodyPr/>
                    <a:lstStyle/>
                    <a:p>
                      <a:r>
                        <a:rPr lang="en-US" dirty="0"/>
                        <a:t>Increment Y Register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Adds 1 to value in Y register</a:t>
                      </a:r>
                    </a:p>
                  </a:txBody>
                  <a:tcPr/>
                </a:tc>
                <a:extLst>
                  <a:ext uri="{0D108BD9-81ED-4DB2-BD59-A6C34878D82A}">
                    <a16:rowId xmlns:a16="http://schemas.microsoft.com/office/drawing/2014/main" val="4038616809"/>
                  </a:ext>
                </a:extLst>
              </a:tr>
              <a:tr h="370840">
                <a:tc>
                  <a:txBody>
                    <a:bodyPr/>
                    <a:lstStyle/>
                    <a:p>
                      <a:r>
                        <a:rPr lang="en-US" dirty="0" err="1">
                          <a:latin typeface="Consolas" panose="020B0609020204030204" pitchFamily="49" charset="0"/>
                        </a:rPr>
                        <a:t>dec</a:t>
                      </a:r>
                      <a:r>
                        <a:rPr lang="en-US" dirty="0">
                          <a:latin typeface="Consolas" panose="020B0609020204030204" pitchFamily="49" charset="0"/>
                        </a:rPr>
                        <a:t> ADDR</a:t>
                      </a:r>
                    </a:p>
                  </a:txBody>
                  <a:tcPr/>
                </a:tc>
                <a:tc>
                  <a:txBody>
                    <a:bodyPr/>
                    <a:lstStyle/>
                    <a:p>
                      <a:r>
                        <a:rPr lang="en-US" dirty="0"/>
                        <a:t>Decrement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Subtracts </a:t>
                      </a:r>
                      <a:r>
                        <a:rPr lang="en-US" dirty="0"/>
                        <a:t>1 from value in ADDR</a:t>
                      </a:r>
                    </a:p>
                  </a:txBody>
                  <a:tcPr/>
                </a:tc>
                <a:extLst>
                  <a:ext uri="{0D108BD9-81ED-4DB2-BD59-A6C34878D82A}">
                    <a16:rowId xmlns:a16="http://schemas.microsoft.com/office/drawing/2014/main" val="3303047088"/>
                  </a:ext>
                </a:extLst>
              </a:tr>
              <a:tr h="370840">
                <a:tc>
                  <a:txBody>
                    <a:bodyPr/>
                    <a:lstStyle/>
                    <a:p>
                      <a:r>
                        <a:rPr lang="en-US" dirty="0" err="1">
                          <a:latin typeface="Consolas" panose="020B0609020204030204" pitchFamily="49" charset="0"/>
                        </a:rPr>
                        <a:t>dex</a:t>
                      </a:r>
                      <a:r>
                        <a:rPr lang="en-US" dirty="0">
                          <a:latin typeface="Consolas" panose="020B0609020204030204" pitchFamily="49" charset="0"/>
                        </a:rPr>
                        <a:t> </a:t>
                      </a:r>
                    </a:p>
                  </a:txBody>
                  <a:tcPr/>
                </a:tc>
                <a:tc>
                  <a:txBody>
                    <a:bodyPr/>
                    <a:lstStyle/>
                    <a:p>
                      <a:r>
                        <a:rPr lang="en-US" dirty="0"/>
                        <a:t>Decrement X Register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Subtracts </a:t>
                      </a:r>
                      <a:r>
                        <a:rPr lang="en-US" dirty="0"/>
                        <a:t>1 from value in X register</a:t>
                      </a:r>
                    </a:p>
                  </a:txBody>
                  <a:tcPr/>
                </a:tc>
                <a:extLst>
                  <a:ext uri="{0D108BD9-81ED-4DB2-BD59-A6C34878D82A}">
                    <a16:rowId xmlns:a16="http://schemas.microsoft.com/office/drawing/2014/main" val="2029577141"/>
                  </a:ext>
                </a:extLst>
              </a:tr>
              <a:tr h="370840">
                <a:tc>
                  <a:txBody>
                    <a:bodyPr/>
                    <a:lstStyle/>
                    <a:p>
                      <a:r>
                        <a:rPr lang="en-US" dirty="0" err="1">
                          <a:latin typeface="Consolas" panose="020B0609020204030204" pitchFamily="49" charset="0"/>
                        </a:rPr>
                        <a:t>dey</a:t>
                      </a:r>
                      <a:endParaRPr lang="en-US" dirty="0">
                        <a:latin typeface="Consolas" panose="020B0609020204030204" pitchFamily="49" charset="0"/>
                      </a:endParaRPr>
                    </a:p>
                  </a:txBody>
                  <a:tcPr/>
                </a:tc>
                <a:tc>
                  <a:txBody>
                    <a:bodyPr/>
                    <a:lstStyle/>
                    <a:p>
                      <a:r>
                        <a:rPr lang="en-US" dirty="0"/>
                        <a:t>Decrement Y Register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Subtracts </a:t>
                      </a:r>
                      <a:r>
                        <a:rPr lang="en-US" dirty="0"/>
                        <a:t>1 from value in Y register</a:t>
                      </a:r>
                    </a:p>
                  </a:txBody>
                  <a:tcPr/>
                </a:tc>
                <a:extLst>
                  <a:ext uri="{0D108BD9-81ED-4DB2-BD59-A6C34878D82A}">
                    <a16:rowId xmlns:a16="http://schemas.microsoft.com/office/drawing/2014/main" val="2515928716"/>
                  </a:ext>
                </a:extLst>
              </a:tr>
            </a:tbl>
          </a:graphicData>
        </a:graphic>
      </p:graphicFrame>
      <p:sp>
        <p:nvSpPr>
          <p:cNvPr id="4" name="TextBox 3">
            <a:extLst>
              <a:ext uri="{FF2B5EF4-FFF2-40B4-BE49-F238E27FC236}">
                <a16:creationId xmlns:a16="http://schemas.microsoft.com/office/drawing/2014/main" id="{FED6EEDE-B30E-4C04-A5BA-B74FA706EC6E}"/>
              </a:ext>
            </a:extLst>
          </p:cNvPr>
          <p:cNvSpPr txBox="1"/>
          <p:nvPr/>
        </p:nvSpPr>
        <p:spPr>
          <a:xfrm>
            <a:off x="329601" y="4469235"/>
            <a:ext cx="10727087" cy="369332"/>
          </a:xfrm>
          <a:prstGeom prst="rect">
            <a:avLst/>
          </a:prstGeom>
          <a:noFill/>
        </p:spPr>
        <p:txBody>
          <a:bodyPr wrap="square" rtlCol="0">
            <a:spAutoFit/>
          </a:bodyPr>
          <a:lstStyle/>
          <a:p>
            <a:r>
              <a:rPr lang="en-US" dirty="0">
                <a:solidFill>
                  <a:schemeClr val="bg1"/>
                </a:solidFill>
              </a:rPr>
              <a:t>There are no instructions for multiplication or division. What </a:t>
            </a:r>
            <a:r>
              <a:rPr lang="en-US">
                <a:solidFill>
                  <a:schemeClr val="bg1"/>
                </a:solidFill>
              </a:rPr>
              <a:t>can be </a:t>
            </a:r>
            <a:r>
              <a:rPr lang="en-US" dirty="0">
                <a:solidFill>
                  <a:schemeClr val="bg1"/>
                </a:solidFill>
              </a:rPr>
              <a:t>done instead?</a:t>
            </a:r>
          </a:p>
        </p:txBody>
      </p:sp>
    </p:spTree>
    <p:extLst>
      <p:ext uri="{BB962C8B-B14F-4D97-AF65-F5344CB8AC3E}">
        <p14:creationId xmlns:p14="http://schemas.microsoft.com/office/powerpoint/2010/main" val="2328680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1D35D6-C39C-4E11-A460-3482BAEC8DF7}"/>
              </a:ext>
            </a:extLst>
          </p:cNvPr>
          <p:cNvSpPr txBox="1"/>
          <p:nvPr/>
        </p:nvSpPr>
        <p:spPr>
          <a:xfrm>
            <a:off x="3695776" y="1503867"/>
            <a:ext cx="4372708" cy="707886"/>
          </a:xfrm>
          <a:prstGeom prst="rect">
            <a:avLst/>
          </a:prstGeom>
          <a:noFill/>
        </p:spPr>
        <p:txBody>
          <a:bodyPr wrap="square" rtlCol="0">
            <a:spAutoFit/>
          </a:bodyPr>
          <a:lstStyle/>
          <a:p>
            <a:pPr algn="ctr"/>
            <a:r>
              <a:rPr lang="en-US" sz="4000" dirty="0">
                <a:solidFill>
                  <a:schemeClr val="bg1"/>
                </a:solidFill>
                <a:latin typeface="Press Start 2P" panose="02000503000000000000" pitchFamily="1" charset="0"/>
              </a:rPr>
              <a:t>LEVEL 2</a:t>
            </a:r>
          </a:p>
        </p:txBody>
      </p:sp>
      <p:sp>
        <p:nvSpPr>
          <p:cNvPr id="3" name="TextBox 2">
            <a:extLst>
              <a:ext uri="{FF2B5EF4-FFF2-40B4-BE49-F238E27FC236}">
                <a16:creationId xmlns:a16="http://schemas.microsoft.com/office/drawing/2014/main" id="{4AD70DE8-C5AB-4E5C-A607-46120DF22C09}"/>
              </a:ext>
            </a:extLst>
          </p:cNvPr>
          <p:cNvSpPr txBox="1"/>
          <p:nvPr/>
        </p:nvSpPr>
        <p:spPr>
          <a:xfrm>
            <a:off x="3184462" y="2657900"/>
            <a:ext cx="5395337" cy="1384995"/>
          </a:xfrm>
          <a:prstGeom prst="rect">
            <a:avLst/>
          </a:prstGeom>
          <a:noFill/>
        </p:spPr>
        <p:txBody>
          <a:bodyPr wrap="square" rtlCol="0">
            <a:spAutoFit/>
          </a:bodyPr>
          <a:lstStyle/>
          <a:p>
            <a:pPr algn="ctr"/>
            <a:r>
              <a:rPr lang="en-US" sz="2800" dirty="0">
                <a:solidFill>
                  <a:schemeClr val="bg1"/>
                </a:solidFill>
                <a:latin typeface="Press Start 2P" panose="02000503000000000000" pitchFamily="1" charset="0"/>
              </a:rPr>
              <a:t>DEVELOPING FOR</a:t>
            </a:r>
          </a:p>
          <a:p>
            <a:pPr algn="ctr"/>
            <a:r>
              <a:rPr lang="en-US" sz="2800" dirty="0">
                <a:solidFill>
                  <a:schemeClr val="bg1"/>
                </a:solidFill>
                <a:latin typeface="Press Start 2P" panose="02000503000000000000" pitchFamily="1" charset="0"/>
              </a:rPr>
              <a:t>THE NINTENDO NES</a:t>
            </a:r>
          </a:p>
        </p:txBody>
      </p:sp>
    </p:spTree>
    <p:extLst>
      <p:ext uri="{BB962C8B-B14F-4D97-AF65-F5344CB8AC3E}">
        <p14:creationId xmlns:p14="http://schemas.microsoft.com/office/powerpoint/2010/main" val="1889412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CAA47BE-9B70-4F6B-9A8E-509116030F4B}"/>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NINTENDO ENTERTAINMENT SYSTEM</a:t>
            </a:r>
          </a:p>
        </p:txBody>
      </p:sp>
      <p:pic>
        <p:nvPicPr>
          <p:cNvPr id="1026" name="Picture 2" descr="https://upload.wikimedia.org/wikipedia/commons/8/82/NES-Console-Set.jpg">
            <a:extLst>
              <a:ext uri="{FF2B5EF4-FFF2-40B4-BE49-F238E27FC236}">
                <a16:creationId xmlns:a16="http://schemas.microsoft.com/office/drawing/2014/main" id="{D575197A-C56D-425B-89F4-E5D5BC7AEEE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6000" y="1079360"/>
            <a:ext cx="4685658" cy="254565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 2">
            <a:extLst>
              <a:ext uri="{FF2B5EF4-FFF2-40B4-BE49-F238E27FC236}">
                <a16:creationId xmlns:a16="http://schemas.microsoft.com/office/drawing/2014/main" id="{8B226B99-17AB-4C22-A752-F8E52C191AAB}"/>
              </a:ext>
            </a:extLst>
          </p:cNvPr>
          <p:cNvGraphicFramePr>
            <a:graphicFrameLocks noGrp="1"/>
          </p:cNvGraphicFramePr>
          <p:nvPr>
            <p:extLst>
              <p:ext uri="{D42A27DB-BD31-4B8C-83A1-F6EECF244321}">
                <p14:modId xmlns:p14="http://schemas.microsoft.com/office/powerpoint/2010/main" val="2219164684"/>
              </p:ext>
            </p:extLst>
          </p:nvPr>
        </p:nvGraphicFramePr>
        <p:xfrm>
          <a:off x="411922" y="968144"/>
          <a:ext cx="5601252" cy="3721136"/>
        </p:xfrm>
        <a:graphic>
          <a:graphicData uri="http://schemas.openxmlformats.org/drawingml/2006/table">
            <a:tbl>
              <a:tblPr firstRow="1" bandRow="1">
                <a:tableStyleId>{073A0DAA-6AF3-43AB-8588-CEC1D06C72B9}</a:tableStyleId>
              </a:tblPr>
              <a:tblGrid>
                <a:gridCol w="2800626">
                  <a:extLst>
                    <a:ext uri="{9D8B030D-6E8A-4147-A177-3AD203B41FA5}">
                      <a16:colId xmlns:a16="http://schemas.microsoft.com/office/drawing/2014/main" val="2145789913"/>
                    </a:ext>
                  </a:extLst>
                </a:gridCol>
                <a:gridCol w="2800626">
                  <a:extLst>
                    <a:ext uri="{9D8B030D-6E8A-4147-A177-3AD203B41FA5}">
                      <a16:colId xmlns:a16="http://schemas.microsoft.com/office/drawing/2014/main" val="1740526631"/>
                    </a:ext>
                  </a:extLst>
                </a:gridCol>
              </a:tblGrid>
              <a:tr h="403456">
                <a:tc>
                  <a:txBody>
                    <a:bodyPr/>
                    <a:lstStyle/>
                    <a:p>
                      <a:r>
                        <a:rPr lang="en-US" dirty="0"/>
                        <a:t>Specification</a:t>
                      </a:r>
                    </a:p>
                  </a:txBody>
                  <a:tcPr/>
                </a:tc>
                <a:tc>
                  <a:txBody>
                    <a:bodyPr/>
                    <a:lstStyle/>
                    <a:p>
                      <a:r>
                        <a:rPr lang="en-US" dirty="0"/>
                        <a:t>Value</a:t>
                      </a:r>
                    </a:p>
                  </a:txBody>
                  <a:tcPr/>
                </a:tc>
                <a:extLst>
                  <a:ext uri="{0D108BD9-81ED-4DB2-BD59-A6C34878D82A}">
                    <a16:rowId xmlns:a16="http://schemas.microsoft.com/office/drawing/2014/main" val="1564088857"/>
                  </a:ext>
                </a:extLst>
              </a:tr>
              <a:tr h="407504">
                <a:tc>
                  <a:txBody>
                    <a:bodyPr/>
                    <a:lstStyle/>
                    <a:p>
                      <a:r>
                        <a:rPr lang="en-US" dirty="0"/>
                        <a:t>CPU</a:t>
                      </a:r>
                    </a:p>
                  </a:txBody>
                  <a:tcPr/>
                </a:tc>
                <a:tc>
                  <a:txBody>
                    <a:bodyPr/>
                    <a:lstStyle/>
                    <a:p>
                      <a:r>
                        <a:rPr lang="en-US" dirty="0"/>
                        <a:t>Ricoh 2A03 (6502 </a:t>
                      </a:r>
                      <a:r>
                        <a:rPr lang="en-US" dirty="0" err="1"/>
                        <a:t>compat</a:t>
                      </a:r>
                      <a:r>
                        <a:rPr lang="en-US" dirty="0"/>
                        <a:t>.)</a:t>
                      </a:r>
                    </a:p>
                  </a:txBody>
                  <a:tcPr/>
                </a:tc>
                <a:extLst>
                  <a:ext uri="{0D108BD9-81ED-4DB2-BD59-A6C34878D82A}">
                    <a16:rowId xmlns:a16="http://schemas.microsoft.com/office/drawing/2014/main" val="2526655859"/>
                  </a:ext>
                </a:extLst>
              </a:tr>
              <a:tr h="407504">
                <a:tc>
                  <a:txBody>
                    <a:bodyPr/>
                    <a:lstStyle/>
                    <a:p>
                      <a:r>
                        <a:rPr lang="en-US" dirty="0"/>
                        <a:t>PPU</a:t>
                      </a:r>
                    </a:p>
                  </a:txBody>
                  <a:tcPr/>
                </a:tc>
                <a:tc>
                  <a:txBody>
                    <a:bodyPr/>
                    <a:lstStyle/>
                    <a:p>
                      <a:r>
                        <a:rPr lang="en-US" dirty="0"/>
                        <a:t>Ricoh 2C02</a:t>
                      </a:r>
                    </a:p>
                  </a:txBody>
                  <a:tcPr/>
                </a:tc>
                <a:extLst>
                  <a:ext uri="{0D108BD9-81ED-4DB2-BD59-A6C34878D82A}">
                    <a16:rowId xmlns:a16="http://schemas.microsoft.com/office/drawing/2014/main" val="1389571449"/>
                  </a:ext>
                </a:extLst>
              </a:tr>
              <a:tr h="407504">
                <a:tc>
                  <a:txBody>
                    <a:bodyPr/>
                    <a:lstStyle/>
                    <a:p>
                      <a:r>
                        <a:rPr lang="en-US" dirty="0"/>
                        <a:t>Work RAM</a:t>
                      </a:r>
                    </a:p>
                  </a:txBody>
                  <a:tcPr/>
                </a:tc>
                <a:tc>
                  <a:txBody>
                    <a:bodyPr/>
                    <a:lstStyle/>
                    <a:p>
                      <a:r>
                        <a:rPr lang="en-US"/>
                        <a:t>2 KB</a:t>
                      </a:r>
                      <a:endParaRPr lang="en-US" dirty="0"/>
                    </a:p>
                  </a:txBody>
                  <a:tcPr/>
                </a:tc>
                <a:extLst>
                  <a:ext uri="{0D108BD9-81ED-4DB2-BD59-A6C34878D82A}">
                    <a16:rowId xmlns:a16="http://schemas.microsoft.com/office/drawing/2014/main" val="170021208"/>
                  </a:ext>
                </a:extLst>
              </a:tr>
              <a:tr h="407504">
                <a:tc>
                  <a:txBody>
                    <a:bodyPr/>
                    <a:lstStyle/>
                    <a:p>
                      <a:r>
                        <a:rPr lang="en-US" dirty="0"/>
                        <a:t>Video RAM</a:t>
                      </a:r>
                    </a:p>
                  </a:txBody>
                  <a:tcPr/>
                </a:tc>
                <a:tc>
                  <a:txBody>
                    <a:bodyPr/>
                    <a:lstStyle/>
                    <a:p>
                      <a:r>
                        <a:rPr lang="en-US"/>
                        <a:t>2 KB</a:t>
                      </a:r>
                      <a:endParaRPr lang="en-US" dirty="0"/>
                    </a:p>
                  </a:txBody>
                  <a:tcPr/>
                </a:tc>
                <a:extLst>
                  <a:ext uri="{0D108BD9-81ED-4DB2-BD59-A6C34878D82A}">
                    <a16:rowId xmlns:a16="http://schemas.microsoft.com/office/drawing/2014/main" val="2667401844"/>
                  </a:ext>
                </a:extLst>
              </a:tr>
              <a:tr h="407504">
                <a:tc>
                  <a:txBody>
                    <a:bodyPr/>
                    <a:lstStyle/>
                    <a:p>
                      <a:r>
                        <a:rPr lang="en-US" dirty="0"/>
                        <a:t>Display resolution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512 x 480 pixels</a:t>
                      </a:r>
                      <a:br>
                        <a:rPr lang="en-US" dirty="0"/>
                      </a:br>
                      <a:r>
                        <a:rPr lang="en-US" dirty="0"/>
                        <a:t>(256 x 240 pixels</a:t>
                      </a:r>
                      <a:r>
                        <a:rPr lang="en-US" baseline="0" dirty="0"/>
                        <a:t> visible)</a:t>
                      </a:r>
                      <a:endParaRPr lang="en-US" dirty="0"/>
                    </a:p>
                  </a:txBody>
                  <a:tcPr/>
                </a:tc>
                <a:extLst>
                  <a:ext uri="{0D108BD9-81ED-4DB2-BD59-A6C34878D82A}">
                    <a16:rowId xmlns:a16="http://schemas.microsoft.com/office/drawing/2014/main" val="3545911547"/>
                  </a:ext>
                </a:extLst>
              </a:tr>
              <a:tr h="407504">
                <a:tc>
                  <a:txBody>
                    <a:bodyPr/>
                    <a:lstStyle/>
                    <a:p>
                      <a:r>
                        <a:rPr lang="en-US" dirty="0"/>
                        <a:t>Colors</a:t>
                      </a:r>
                    </a:p>
                  </a:txBody>
                  <a:tcPr/>
                </a:tc>
                <a:tc>
                  <a:txBody>
                    <a:bodyPr/>
                    <a:lstStyle/>
                    <a:p>
                      <a:r>
                        <a:rPr lang="en-US" dirty="0"/>
                        <a:t>48</a:t>
                      </a:r>
                    </a:p>
                  </a:txBody>
                  <a:tcPr/>
                </a:tc>
                <a:extLst>
                  <a:ext uri="{0D108BD9-81ED-4DB2-BD59-A6C34878D82A}">
                    <a16:rowId xmlns:a16="http://schemas.microsoft.com/office/drawing/2014/main" val="486958090"/>
                  </a:ext>
                </a:extLst>
              </a:tr>
              <a:tr h="407504">
                <a:tc>
                  <a:txBody>
                    <a:bodyPr/>
                    <a:lstStyle/>
                    <a:p>
                      <a:r>
                        <a:rPr lang="en-US" dirty="0"/>
                        <a:t>Sound channels</a:t>
                      </a:r>
                    </a:p>
                  </a:txBody>
                  <a:tcPr/>
                </a:tc>
                <a:tc>
                  <a:txBody>
                    <a:bodyPr/>
                    <a:lstStyle/>
                    <a:p>
                      <a:r>
                        <a:rPr lang="en-US" dirty="0"/>
                        <a:t>2 square waves, 1 triangle wave, 1 white noise, 1 PCM</a:t>
                      </a:r>
                    </a:p>
                  </a:txBody>
                  <a:tcPr/>
                </a:tc>
                <a:extLst>
                  <a:ext uri="{0D108BD9-81ED-4DB2-BD59-A6C34878D82A}">
                    <a16:rowId xmlns:a16="http://schemas.microsoft.com/office/drawing/2014/main" val="3059701902"/>
                  </a:ext>
                </a:extLst>
              </a:tr>
            </a:tbl>
          </a:graphicData>
        </a:graphic>
      </p:graphicFrame>
    </p:spTree>
    <p:extLst>
      <p:ext uri="{BB962C8B-B14F-4D97-AF65-F5344CB8AC3E}">
        <p14:creationId xmlns:p14="http://schemas.microsoft.com/office/powerpoint/2010/main" val="2915429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D81F12-F8B9-49DA-844B-814049E5A4E8}"/>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MEMORY MAP</a:t>
            </a:r>
          </a:p>
        </p:txBody>
      </p:sp>
      <p:sp>
        <p:nvSpPr>
          <p:cNvPr id="15" name="TextBox 14">
            <a:extLst>
              <a:ext uri="{FF2B5EF4-FFF2-40B4-BE49-F238E27FC236}">
                <a16:creationId xmlns:a16="http://schemas.microsoft.com/office/drawing/2014/main" id="{BDDB4BB4-A3A2-4974-8D4D-ED86B56C5F86}"/>
              </a:ext>
            </a:extLst>
          </p:cNvPr>
          <p:cNvSpPr txBox="1"/>
          <p:nvPr/>
        </p:nvSpPr>
        <p:spPr>
          <a:xfrm>
            <a:off x="2979732" y="2065105"/>
            <a:ext cx="8076957" cy="1938992"/>
          </a:xfrm>
          <a:prstGeom prst="rect">
            <a:avLst/>
          </a:prstGeom>
          <a:noFill/>
        </p:spPr>
        <p:txBody>
          <a:bodyPr wrap="square" rtlCol="0">
            <a:spAutoFit/>
          </a:bodyPr>
          <a:lstStyle/>
          <a:p>
            <a:r>
              <a:rPr lang="en-US" sz="2400" b="1" dirty="0">
                <a:solidFill>
                  <a:schemeClr val="accent4"/>
                </a:solidFill>
              </a:rPr>
              <a:t>Work RAM: 0x0000 – 0x07FF (2KB)</a:t>
            </a:r>
          </a:p>
          <a:p>
            <a:r>
              <a:rPr lang="en-US" sz="2400" b="1" dirty="0">
                <a:solidFill>
                  <a:schemeClr val="accent2"/>
                </a:solidFill>
              </a:rPr>
              <a:t>Mirrors of Work RAM: 0x0800 – 0x1FFF (2KB repeated)</a:t>
            </a:r>
          </a:p>
          <a:p>
            <a:r>
              <a:rPr lang="en-US" sz="2400" b="1" dirty="0">
                <a:solidFill>
                  <a:schemeClr val="accent6"/>
                </a:solidFill>
              </a:rPr>
              <a:t>PPU Registers and Mirrors: 0x2000 – 0x3FFF (8 bytes repeated)</a:t>
            </a:r>
          </a:p>
          <a:p>
            <a:r>
              <a:rPr lang="en-US" sz="2400" b="1" dirty="0">
                <a:solidFill>
                  <a:schemeClr val="bg1">
                    <a:lumMod val="75000"/>
                  </a:schemeClr>
                </a:solidFill>
              </a:rPr>
              <a:t>Graphics Data: 0x4000 – 0x7FFF (16 KB)</a:t>
            </a:r>
          </a:p>
          <a:p>
            <a:r>
              <a:rPr lang="en-US" sz="2400" b="1" dirty="0">
                <a:solidFill>
                  <a:schemeClr val="accent1"/>
                </a:solidFill>
              </a:rPr>
              <a:t>Game Cartridge: 0x8000 – 0xFFFF (32 KB)</a:t>
            </a:r>
          </a:p>
        </p:txBody>
      </p:sp>
      <p:cxnSp>
        <p:nvCxnSpPr>
          <p:cNvPr id="18" name="Connector: Elbow 17">
            <a:extLst>
              <a:ext uri="{FF2B5EF4-FFF2-40B4-BE49-F238E27FC236}">
                <a16:creationId xmlns:a16="http://schemas.microsoft.com/office/drawing/2014/main" id="{FAF11B18-86A9-40BC-B69F-4B8E0B86EEE8}"/>
              </a:ext>
            </a:extLst>
          </p:cNvPr>
          <p:cNvCxnSpPr>
            <a:cxnSpLocks/>
          </p:cNvCxnSpPr>
          <p:nvPr/>
        </p:nvCxnSpPr>
        <p:spPr>
          <a:xfrm>
            <a:off x="557218" y="1767155"/>
            <a:ext cx="2422511" cy="538723"/>
          </a:xfrm>
          <a:prstGeom prst="bentConnector3">
            <a:avLst>
              <a:gd name="adj1" fmla="val -54"/>
            </a:avLst>
          </a:prstGeom>
          <a:ln w="28575">
            <a:solidFill>
              <a:schemeClr val="accent4"/>
            </a:solidFill>
            <a:tailEnd type="triangle"/>
          </a:ln>
        </p:spPr>
        <p:style>
          <a:lnRef idx="2">
            <a:schemeClr val="accent6"/>
          </a:lnRef>
          <a:fillRef idx="0">
            <a:schemeClr val="accent6"/>
          </a:fillRef>
          <a:effectRef idx="1">
            <a:schemeClr val="accent6"/>
          </a:effectRef>
          <a:fontRef idx="minor">
            <a:schemeClr val="tx1"/>
          </a:fontRef>
        </p:style>
      </p:cxnSp>
      <p:cxnSp>
        <p:nvCxnSpPr>
          <p:cNvPr id="21" name="Connector: Elbow 20">
            <a:extLst>
              <a:ext uri="{FF2B5EF4-FFF2-40B4-BE49-F238E27FC236}">
                <a16:creationId xmlns:a16="http://schemas.microsoft.com/office/drawing/2014/main" id="{B4537F7D-9CFF-4D5F-A0DE-407E1E548D30}"/>
              </a:ext>
            </a:extLst>
          </p:cNvPr>
          <p:cNvCxnSpPr>
            <a:cxnSpLocks/>
            <a:stCxn id="12" idx="2"/>
          </p:cNvCxnSpPr>
          <p:nvPr/>
        </p:nvCxnSpPr>
        <p:spPr>
          <a:xfrm rot="16200000" flipH="1">
            <a:off x="1569256" y="1233336"/>
            <a:ext cx="876654" cy="1944291"/>
          </a:xfrm>
          <a:prstGeom prst="bentConnector2">
            <a:avLst/>
          </a:prstGeom>
          <a:ln w="28575">
            <a:solidFill>
              <a:schemeClr val="accent2"/>
            </a:solidFill>
            <a:tailEnd type="triangle"/>
          </a:ln>
        </p:spPr>
        <p:style>
          <a:lnRef idx="2">
            <a:schemeClr val="accent6"/>
          </a:lnRef>
          <a:fillRef idx="0">
            <a:schemeClr val="accent6"/>
          </a:fillRef>
          <a:effectRef idx="1">
            <a:schemeClr val="accent6"/>
          </a:effectRef>
          <a:fontRef idx="minor">
            <a:schemeClr val="tx1"/>
          </a:fontRef>
        </p:style>
      </p:cxnSp>
      <p:cxnSp>
        <p:nvCxnSpPr>
          <p:cNvPr id="25" name="Connector: Elbow 24">
            <a:extLst>
              <a:ext uri="{FF2B5EF4-FFF2-40B4-BE49-F238E27FC236}">
                <a16:creationId xmlns:a16="http://schemas.microsoft.com/office/drawing/2014/main" id="{F1D5FCD7-2238-4DA0-B8DC-9A9268F1A539}"/>
              </a:ext>
            </a:extLst>
          </p:cNvPr>
          <p:cNvCxnSpPr>
            <a:cxnSpLocks/>
          </p:cNvCxnSpPr>
          <p:nvPr/>
        </p:nvCxnSpPr>
        <p:spPr>
          <a:xfrm rot="16200000" flipH="1">
            <a:off x="1715969" y="1750960"/>
            <a:ext cx="1267446" cy="1260079"/>
          </a:xfrm>
          <a:prstGeom prst="bentConnector2">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16CF4617-01C4-4664-ABF0-CE950AFE0B12}"/>
              </a:ext>
            </a:extLst>
          </p:cNvPr>
          <p:cNvGrpSpPr/>
          <p:nvPr/>
        </p:nvGrpSpPr>
        <p:grpSpPr>
          <a:xfrm>
            <a:off x="441788" y="1006866"/>
            <a:ext cx="10614901" cy="760289"/>
            <a:chOff x="441788" y="1006866"/>
            <a:chExt cx="10614901" cy="760289"/>
          </a:xfrm>
        </p:grpSpPr>
        <p:grpSp>
          <p:nvGrpSpPr>
            <p:cNvPr id="14" name="Group 13">
              <a:extLst>
                <a:ext uri="{FF2B5EF4-FFF2-40B4-BE49-F238E27FC236}">
                  <a16:creationId xmlns:a16="http://schemas.microsoft.com/office/drawing/2014/main" id="{8991EBB1-924F-4029-AC85-8984BD3B78E7}"/>
                </a:ext>
              </a:extLst>
            </p:cNvPr>
            <p:cNvGrpSpPr/>
            <p:nvPr/>
          </p:nvGrpSpPr>
          <p:grpSpPr>
            <a:xfrm>
              <a:off x="441788" y="1006867"/>
              <a:ext cx="10614901" cy="760288"/>
              <a:chOff x="2897312" y="4171308"/>
              <a:chExt cx="6955605" cy="523220"/>
            </a:xfrm>
          </p:grpSpPr>
          <p:sp>
            <p:nvSpPr>
              <p:cNvPr id="9" name="Rectangle 8">
                <a:extLst>
                  <a:ext uri="{FF2B5EF4-FFF2-40B4-BE49-F238E27FC236}">
                    <a16:creationId xmlns:a16="http://schemas.microsoft.com/office/drawing/2014/main" id="{93558E7B-99AD-412F-8F51-46A58B4D7956}"/>
                  </a:ext>
                </a:extLst>
              </p:cNvPr>
              <p:cNvSpPr/>
              <p:nvPr/>
            </p:nvSpPr>
            <p:spPr>
              <a:xfrm>
                <a:off x="5532067" y="4171308"/>
                <a:ext cx="4320850"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6239346-44DD-46BD-91C0-3EA8DF1E1A12}"/>
                  </a:ext>
                </a:extLst>
              </p:cNvPr>
              <p:cNvSpPr/>
              <p:nvPr/>
            </p:nvSpPr>
            <p:spPr>
              <a:xfrm>
                <a:off x="3524036" y="4171308"/>
                <a:ext cx="421240" cy="5232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089766C7-BFA1-409F-B31D-C17FD924DDC4}"/>
                  </a:ext>
                </a:extLst>
              </p:cNvPr>
              <p:cNvSpPr/>
              <p:nvPr/>
            </p:nvSpPr>
            <p:spPr>
              <a:xfrm>
                <a:off x="3048587" y="4171308"/>
                <a:ext cx="475449" cy="5232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D1C92A2-3C8E-40A5-B6BF-6F4E0701EFB3}"/>
                  </a:ext>
                </a:extLst>
              </p:cNvPr>
              <p:cNvSpPr/>
              <p:nvPr/>
            </p:nvSpPr>
            <p:spPr>
              <a:xfrm>
                <a:off x="2897312" y="4171308"/>
                <a:ext cx="151275" cy="52322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Rectangle 43">
              <a:extLst>
                <a:ext uri="{FF2B5EF4-FFF2-40B4-BE49-F238E27FC236}">
                  <a16:creationId xmlns:a16="http://schemas.microsoft.com/office/drawing/2014/main" id="{E84017BB-0C0B-48BE-9140-D0C121329F95}"/>
                </a:ext>
              </a:extLst>
            </p:cNvPr>
            <p:cNvSpPr/>
            <p:nvPr/>
          </p:nvSpPr>
          <p:spPr>
            <a:xfrm>
              <a:off x="2040636" y="1006866"/>
              <a:ext cx="2422031" cy="76028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51" name="Connector: Elbow 50">
            <a:extLst>
              <a:ext uri="{FF2B5EF4-FFF2-40B4-BE49-F238E27FC236}">
                <a16:creationId xmlns:a16="http://schemas.microsoft.com/office/drawing/2014/main" id="{83B43948-FD22-4601-A7B6-2021D1D66676}"/>
              </a:ext>
            </a:extLst>
          </p:cNvPr>
          <p:cNvCxnSpPr>
            <a:cxnSpLocks/>
          </p:cNvCxnSpPr>
          <p:nvPr/>
        </p:nvCxnSpPr>
        <p:spPr>
          <a:xfrm rot="16200000" flipH="1">
            <a:off x="1815936" y="2225451"/>
            <a:ext cx="1721482" cy="625982"/>
          </a:xfrm>
          <a:prstGeom prst="bentConnector3">
            <a:avLst>
              <a:gd name="adj1" fmla="val 100230"/>
            </a:avLst>
          </a:prstGeom>
          <a:ln w="28575">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F05511A9-B8CC-41E9-A513-D8D96D56B1CE}"/>
              </a:ext>
            </a:extLst>
          </p:cNvPr>
          <p:cNvCxnSpPr/>
          <p:nvPr/>
        </p:nvCxnSpPr>
        <p:spPr>
          <a:xfrm rot="5400000">
            <a:off x="7845939" y="2280025"/>
            <a:ext cx="2019655" cy="993913"/>
          </a:xfrm>
          <a:prstGeom prst="bentConnector3">
            <a:avLst>
              <a:gd name="adj1" fmla="val 100196"/>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2675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BAF57A-8A8F-4CDF-84EB-B3968F3A9EA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MEMORY MAP</a:t>
            </a:r>
          </a:p>
        </p:txBody>
      </p:sp>
      <p:grpSp>
        <p:nvGrpSpPr>
          <p:cNvPr id="3" name="Group 2">
            <a:extLst>
              <a:ext uri="{FF2B5EF4-FFF2-40B4-BE49-F238E27FC236}">
                <a16:creationId xmlns:a16="http://schemas.microsoft.com/office/drawing/2014/main" id="{AABA82FE-C051-482C-B999-F8554DCD49A3}"/>
              </a:ext>
            </a:extLst>
          </p:cNvPr>
          <p:cNvGrpSpPr/>
          <p:nvPr/>
        </p:nvGrpSpPr>
        <p:grpSpPr>
          <a:xfrm>
            <a:off x="1742169" y="1006866"/>
            <a:ext cx="2303058" cy="760289"/>
            <a:chOff x="441788" y="1006866"/>
            <a:chExt cx="10614901" cy="760289"/>
          </a:xfrm>
        </p:grpSpPr>
        <p:grpSp>
          <p:nvGrpSpPr>
            <p:cNvPr id="4" name="Group 3">
              <a:extLst>
                <a:ext uri="{FF2B5EF4-FFF2-40B4-BE49-F238E27FC236}">
                  <a16:creationId xmlns:a16="http://schemas.microsoft.com/office/drawing/2014/main" id="{91FFD977-A8EC-4F39-8F84-0D4DEE0D15F0}"/>
                </a:ext>
              </a:extLst>
            </p:cNvPr>
            <p:cNvGrpSpPr/>
            <p:nvPr/>
          </p:nvGrpSpPr>
          <p:grpSpPr>
            <a:xfrm>
              <a:off x="441788" y="1006867"/>
              <a:ext cx="10614901" cy="760288"/>
              <a:chOff x="2897312" y="4171308"/>
              <a:chExt cx="6955605" cy="523220"/>
            </a:xfrm>
          </p:grpSpPr>
          <p:sp>
            <p:nvSpPr>
              <p:cNvPr id="6" name="Rectangle 5">
                <a:extLst>
                  <a:ext uri="{FF2B5EF4-FFF2-40B4-BE49-F238E27FC236}">
                    <a16:creationId xmlns:a16="http://schemas.microsoft.com/office/drawing/2014/main" id="{77321692-8FF8-4E01-906C-E3D28E48557B}"/>
                  </a:ext>
                </a:extLst>
              </p:cNvPr>
              <p:cNvSpPr/>
              <p:nvPr/>
            </p:nvSpPr>
            <p:spPr>
              <a:xfrm>
                <a:off x="5532067" y="4171308"/>
                <a:ext cx="4320850"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0827D79-64B4-424A-A0AB-1B851EF16258}"/>
                  </a:ext>
                </a:extLst>
              </p:cNvPr>
              <p:cNvSpPr/>
              <p:nvPr/>
            </p:nvSpPr>
            <p:spPr>
              <a:xfrm>
                <a:off x="3524036" y="4171308"/>
                <a:ext cx="421240" cy="5232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1B8E705-133E-46F3-9665-FDADE3DF57CD}"/>
                  </a:ext>
                </a:extLst>
              </p:cNvPr>
              <p:cNvSpPr/>
              <p:nvPr/>
            </p:nvSpPr>
            <p:spPr>
              <a:xfrm>
                <a:off x="3048587" y="4171308"/>
                <a:ext cx="475449" cy="5232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10388BB-7681-453A-9EE3-339EC3EE1052}"/>
                  </a:ext>
                </a:extLst>
              </p:cNvPr>
              <p:cNvSpPr/>
              <p:nvPr/>
            </p:nvSpPr>
            <p:spPr>
              <a:xfrm>
                <a:off x="2897312" y="4171308"/>
                <a:ext cx="151275" cy="52322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Rectangle 4">
              <a:extLst>
                <a:ext uri="{FF2B5EF4-FFF2-40B4-BE49-F238E27FC236}">
                  <a16:creationId xmlns:a16="http://schemas.microsoft.com/office/drawing/2014/main" id="{FC0D1AC7-EF02-4519-B5D9-5CD707E60F46}"/>
                </a:ext>
              </a:extLst>
            </p:cNvPr>
            <p:cNvSpPr/>
            <p:nvPr/>
          </p:nvSpPr>
          <p:spPr>
            <a:xfrm>
              <a:off x="2040636" y="1006866"/>
              <a:ext cx="2422031" cy="76028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extBox 9">
            <a:extLst>
              <a:ext uri="{FF2B5EF4-FFF2-40B4-BE49-F238E27FC236}">
                <a16:creationId xmlns:a16="http://schemas.microsoft.com/office/drawing/2014/main" id="{3CAA32EC-F2CC-4397-BBFB-E742106E172E}"/>
              </a:ext>
            </a:extLst>
          </p:cNvPr>
          <p:cNvSpPr txBox="1"/>
          <p:nvPr/>
        </p:nvSpPr>
        <p:spPr>
          <a:xfrm>
            <a:off x="329602" y="1202344"/>
            <a:ext cx="1412564" cy="369332"/>
          </a:xfrm>
          <a:prstGeom prst="rect">
            <a:avLst/>
          </a:prstGeom>
          <a:noFill/>
        </p:spPr>
        <p:txBody>
          <a:bodyPr wrap="square" rtlCol="0">
            <a:spAutoFit/>
          </a:bodyPr>
          <a:lstStyle/>
          <a:p>
            <a:r>
              <a:rPr lang="en-US" b="1" dirty="0">
                <a:solidFill>
                  <a:schemeClr val="bg1"/>
                </a:solidFill>
              </a:rPr>
              <a:t>NES</a:t>
            </a:r>
          </a:p>
        </p:txBody>
      </p:sp>
      <p:sp>
        <p:nvSpPr>
          <p:cNvPr id="11" name="TextBox 10">
            <a:extLst>
              <a:ext uri="{FF2B5EF4-FFF2-40B4-BE49-F238E27FC236}">
                <a16:creationId xmlns:a16="http://schemas.microsoft.com/office/drawing/2014/main" id="{3FB6E1EC-EA09-4912-8B7E-0C4EC68778D2}"/>
              </a:ext>
            </a:extLst>
          </p:cNvPr>
          <p:cNvSpPr txBox="1"/>
          <p:nvPr/>
        </p:nvSpPr>
        <p:spPr>
          <a:xfrm>
            <a:off x="329602" y="2696527"/>
            <a:ext cx="1412566" cy="646331"/>
          </a:xfrm>
          <a:prstGeom prst="rect">
            <a:avLst/>
          </a:prstGeom>
          <a:noFill/>
        </p:spPr>
        <p:txBody>
          <a:bodyPr wrap="none" rtlCol="0">
            <a:spAutoFit/>
          </a:bodyPr>
          <a:lstStyle/>
          <a:p>
            <a:r>
              <a:rPr lang="en-US" b="1" i="1" dirty="0">
                <a:solidFill>
                  <a:schemeClr val="bg1"/>
                </a:solidFill>
              </a:rPr>
              <a:t>Mega Man 2</a:t>
            </a:r>
          </a:p>
          <a:p>
            <a:r>
              <a:rPr lang="en-US" b="1" i="1">
                <a:solidFill>
                  <a:schemeClr val="bg1"/>
                </a:solidFill>
              </a:rPr>
              <a:t>256 KB</a:t>
            </a:r>
            <a:endParaRPr lang="en-US" b="1" i="1" dirty="0">
              <a:solidFill>
                <a:schemeClr val="bg1"/>
              </a:solidFill>
            </a:endParaRPr>
          </a:p>
        </p:txBody>
      </p:sp>
      <p:sp>
        <p:nvSpPr>
          <p:cNvPr id="12" name="Rectangle 11">
            <a:extLst>
              <a:ext uri="{FF2B5EF4-FFF2-40B4-BE49-F238E27FC236}">
                <a16:creationId xmlns:a16="http://schemas.microsoft.com/office/drawing/2014/main" id="{EDFE8FBD-D7B6-4767-818A-F5ABDB47350A}"/>
              </a:ext>
            </a:extLst>
          </p:cNvPr>
          <p:cNvSpPr/>
          <p:nvPr/>
        </p:nvSpPr>
        <p:spPr>
          <a:xfrm>
            <a:off x="1742166" y="2696527"/>
            <a:ext cx="5695666" cy="14589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389D361-420A-4220-A2E9-F70D3A17BD04}"/>
              </a:ext>
            </a:extLst>
          </p:cNvPr>
          <p:cNvSpPr txBox="1"/>
          <p:nvPr/>
        </p:nvSpPr>
        <p:spPr>
          <a:xfrm>
            <a:off x="4773119" y="1857103"/>
            <a:ext cx="506870" cy="369332"/>
          </a:xfrm>
          <a:prstGeom prst="rect">
            <a:avLst/>
          </a:prstGeom>
          <a:noFill/>
        </p:spPr>
        <p:txBody>
          <a:bodyPr wrap="none" rtlCol="0">
            <a:spAutoFit/>
          </a:bodyPr>
          <a:lstStyle/>
          <a:p>
            <a:r>
              <a:rPr lang="en-US" b="1" dirty="0">
                <a:solidFill>
                  <a:srgbClr val="C00000"/>
                </a:solidFill>
              </a:rPr>
              <a:t>???</a:t>
            </a:r>
          </a:p>
        </p:txBody>
      </p:sp>
      <p:cxnSp>
        <p:nvCxnSpPr>
          <p:cNvPr id="39" name="Connector: Elbow 38">
            <a:extLst>
              <a:ext uri="{FF2B5EF4-FFF2-40B4-BE49-F238E27FC236}">
                <a16:creationId xmlns:a16="http://schemas.microsoft.com/office/drawing/2014/main" id="{C5B4D705-9B17-42BA-A341-586AA414D966}"/>
              </a:ext>
            </a:extLst>
          </p:cNvPr>
          <p:cNvCxnSpPr>
            <a:cxnSpLocks/>
            <a:stCxn id="12" idx="0"/>
            <a:endCxn id="6" idx="3"/>
          </p:cNvCxnSpPr>
          <p:nvPr/>
        </p:nvCxnSpPr>
        <p:spPr>
          <a:xfrm rot="16200000" flipV="1">
            <a:off x="3662855" y="1769383"/>
            <a:ext cx="1309516" cy="544772"/>
          </a:xfrm>
          <a:prstGeom prst="bentConnector2">
            <a:avLst/>
          </a:prstGeom>
          <a:ln w="25400">
            <a:solidFill>
              <a:srgbClr val="C00000"/>
            </a:solidFill>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988469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BAF57A-8A8F-4CDF-84EB-B3968F3A9EA5}"/>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MEMORY MAP</a:t>
            </a:r>
          </a:p>
        </p:txBody>
      </p:sp>
      <p:grpSp>
        <p:nvGrpSpPr>
          <p:cNvPr id="3" name="Group 2">
            <a:extLst>
              <a:ext uri="{FF2B5EF4-FFF2-40B4-BE49-F238E27FC236}">
                <a16:creationId xmlns:a16="http://schemas.microsoft.com/office/drawing/2014/main" id="{AABA82FE-C051-482C-B999-F8554DCD49A3}"/>
              </a:ext>
            </a:extLst>
          </p:cNvPr>
          <p:cNvGrpSpPr/>
          <p:nvPr/>
        </p:nvGrpSpPr>
        <p:grpSpPr>
          <a:xfrm>
            <a:off x="1742169" y="1006866"/>
            <a:ext cx="2303058" cy="760289"/>
            <a:chOff x="441788" y="1006866"/>
            <a:chExt cx="10614901" cy="760289"/>
          </a:xfrm>
        </p:grpSpPr>
        <p:grpSp>
          <p:nvGrpSpPr>
            <p:cNvPr id="4" name="Group 3">
              <a:extLst>
                <a:ext uri="{FF2B5EF4-FFF2-40B4-BE49-F238E27FC236}">
                  <a16:creationId xmlns:a16="http://schemas.microsoft.com/office/drawing/2014/main" id="{91FFD977-A8EC-4F39-8F84-0D4DEE0D15F0}"/>
                </a:ext>
              </a:extLst>
            </p:cNvPr>
            <p:cNvGrpSpPr/>
            <p:nvPr/>
          </p:nvGrpSpPr>
          <p:grpSpPr>
            <a:xfrm>
              <a:off x="441788" y="1006867"/>
              <a:ext cx="10614901" cy="760288"/>
              <a:chOff x="2897312" y="4171308"/>
              <a:chExt cx="6955605" cy="523220"/>
            </a:xfrm>
          </p:grpSpPr>
          <p:sp>
            <p:nvSpPr>
              <p:cNvPr id="6" name="Rectangle 5">
                <a:extLst>
                  <a:ext uri="{FF2B5EF4-FFF2-40B4-BE49-F238E27FC236}">
                    <a16:creationId xmlns:a16="http://schemas.microsoft.com/office/drawing/2014/main" id="{77321692-8FF8-4E01-906C-E3D28E48557B}"/>
                  </a:ext>
                </a:extLst>
              </p:cNvPr>
              <p:cNvSpPr/>
              <p:nvPr/>
            </p:nvSpPr>
            <p:spPr>
              <a:xfrm>
                <a:off x="5532067" y="4171308"/>
                <a:ext cx="4320850"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0827D79-64B4-424A-A0AB-1B851EF16258}"/>
                  </a:ext>
                </a:extLst>
              </p:cNvPr>
              <p:cNvSpPr/>
              <p:nvPr/>
            </p:nvSpPr>
            <p:spPr>
              <a:xfrm>
                <a:off x="3524036" y="4171308"/>
                <a:ext cx="421240" cy="5232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1B8E705-133E-46F3-9665-FDADE3DF57CD}"/>
                  </a:ext>
                </a:extLst>
              </p:cNvPr>
              <p:cNvSpPr/>
              <p:nvPr/>
            </p:nvSpPr>
            <p:spPr>
              <a:xfrm>
                <a:off x="3048587" y="4171308"/>
                <a:ext cx="475449" cy="52322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10388BB-7681-453A-9EE3-339EC3EE1052}"/>
                  </a:ext>
                </a:extLst>
              </p:cNvPr>
              <p:cNvSpPr/>
              <p:nvPr/>
            </p:nvSpPr>
            <p:spPr>
              <a:xfrm>
                <a:off x="2897312" y="4171308"/>
                <a:ext cx="151275" cy="52322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Rectangle 4">
              <a:extLst>
                <a:ext uri="{FF2B5EF4-FFF2-40B4-BE49-F238E27FC236}">
                  <a16:creationId xmlns:a16="http://schemas.microsoft.com/office/drawing/2014/main" id="{FC0D1AC7-EF02-4519-B5D9-5CD707E60F46}"/>
                </a:ext>
              </a:extLst>
            </p:cNvPr>
            <p:cNvSpPr/>
            <p:nvPr/>
          </p:nvSpPr>
          <p:spPr>
            <a:xfrm>
              <a:off x="2040636" y="1006866"/>
              <a:ext cx="2422031" cy="760288"/>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extBox 9">
            <a:extLst>
              <a:ext uri="{FF2B5EF4-FFF2-40B4-BE49-F238E27FC236}">
                <a16:creationId xmlns:a16="http://schemas.microsoft.com/office/drawing/2014/main" id="{3CAA32EC-F2CC-4397-BBFB-E742106E172E}"/>
              </a:ext>
            </a:extLst>
          </p:cNvPr>
          <p:cNvSpPr txBox="1"/>
          <p:nvPr/>
        </p:nvSpPr>
        <p:spPr>
          <a:xfrm>
            <a:off x="329602" y="1202344"/>
            <a:ext cx="1412564" cy="369332"/>
          </a:xfrm>
          <a:prstGeom prst="rect">
            <a:avLst/>
          </a:prstGeom>
          <a:noFill/>
        </p:spPr>
        <p:txBody>
          <a:bodyPr wrap="square" rtlCol="0">
            <a:spAutoFit/>
          </a:bodyPr>
          <a:lstStyle/>
          <a:p>
            <a:r>
              <a:rPr lang="en-US" b="1" dirty="0">
                <a:solidFill>
                  <a:schemeClr val="bg1"/>
                </a:solidFill>
              </a:rPr>
              <a:t>NES</a:t>
            </a:r>
          </a:p>
        </p:txBody>
      </p:sp>
      <p:sp>
        <p:nvSpPr>
          <p:cNvPr id="11" name="TextBox 10">
            <a:extLst>
              <a:ext uri="{FF2B5EF4-FFF2-40B4-BE49-F238E27FC236}">
                <a16:creationId xmlns:a16="http://schemas.microsoft.com/office/drawing/2014/main" id="{3FB6E1EC-EA09-4912-8B7E-0C4EC68778D2}"/>
              </a:ext>
            </a:extLst>
          </p:cNvPr>
          <p:cNvSpPr txBox="1"/>
          <p:nvPr/>
        </p:nvSpPr>
        <p:spPr>
          <a:xfrm>
            <a:off x="329602" y="2696527"/>
            <a:ext cx="1412566" cy="646331"/>
          </a:xfrm>
          <a:prstGeom prst="rect">
            <a:avLst/>
          </a:prstGeom>
          <a:noFill/>
        </p:spPr>
        <p:txBody>
          <a:bodyPr wrap="none" rtlCol="0">
            <a:spAutoFit/>
          </a:bodyPr>
          <a:lstStyle/>
          <a:p>
            <a:r>
              <a:rPr lang="en-US" b="1" i="1" dirty="0">
                <a:solidFill>
                  <a:schemeClr val="bg1"/>
                </a:solidFill>
              </a:rPr>
              <a:t>Mega Man 2</a:t>
            </a:r>
          </a:p>
          <a:p>
            <a:r>
              <a:rPr lang="en-US" b="1" i="1">
                <a:solidFill>
                  <a:schemeClr val="bg1"/>
                </a:solidFill>
              </a:rPr>
              <a:t>256 KB</a:t>
            </a:r>
            <a:endParaRPr lang="en-US" b="1" i="1" dirty="0">
              <a:solidFill>
                <a:schemeClr val="bg1"/>
              </a:solidFill>
            </a:endParaRPr>
          </a:p>
        </p:txBody>
      </p:sp>
      <p:sp>
        <p:nvSpPr>
          <p:cNvPr id="13" name="Rectangle 12">
            <a:extLst>
              <a:ext uri="{FF2B5EF4-FFF2-40B4-BE49-F238E27FC236}">
                <a16:creationId xmlns:a16="http://schemas.microsoft.com/office/drawing/2014/main" id="{0D98381B-F4B0-4ADF-8AA9-C7D0FA86C56A}"/>
              </a:ext>
            </a:extLst>
          </p:cNvPr>
          <p:cNvSpPr/>
          <p:nvPr/>
        </p:nvSpPr>
        <p:spPr>
          <a:xfrm>
            <a:off x="2614557" y="1006866"/>
            <a:ext cx="706410" cy="760288"/>
          </a:xfrm>
          <a:prstGeom prst="rect">
            <a:avLst/>
          </a:prstGeom>
          <a:solidFill>
            <a:srgbClr val="0070C0"/>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E649749-D388-45B0-957A-F7E068144227}"/>
              </a:ext>
            </a:extLst>
          </p:cNvPr>
          <p:cNvSpPr/>
          <p:nvPr/>
        </p:nvSpPr>
        <p:spPr>
          <a:xfrm>
            <a:off x="3318205" y="1006275"/>
            <a:ext cx="727640"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397A77E-2586-424F-9E6A-164A5D14F22B}"/>
              </a:ext>
            </a:extLst>
          </p:cNvPr>
          <p:cNvSpPr/>
          <p:nvPr/>
        </p:nvSpPr>
        <p:spPr>
          <a:xfrm>
            <a:off x="1744344" y="2697118"/>
            <a:ext cx="706410"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PRG0</a:t>
            </a:r>
          </a:p>
        </p:txBody>
      </p:sp>
      <p:sp>
        <p:nvSpPr>
          <p:cNvPr id="19" name="Rectangle 18">
            <a:extLst>
              <a:ext uri="{FF2B5EF4-FFF2-40B4-BE49-F238E27FC236}">
                <a16:creationId xmlns:a16="http://schemas.microsoft.com/office/drawing/2014/main" id="{BBE89505-C4C1-445E-A010-4970E90452FA}"/>
              </a:ext>
            </a:extLst>
          </p:cNvPr>
          <p:cNvSpPr/>
          <p:nvPr/>
        </p:nvSpPr>
        <p:spPr>
          <a:xfrm>
            <a:off x="2447992" y="2696527"/>
            <a:ext cx="727640"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PRG1</a:t>
            </a:r>
          </a:p>
        </p:txBody>
      </p:sp>
      <p:sp>
        <p:nvSpPr>
          <p:cNvPr id="34" name="Rectangle 33">
            <a:extLst>
              <a:ext uri="{FF2B5EF4-FFF2-40B4-BE49-F238E27FC236}">
                <a16:creationId xmlns:a16="http://schemas.microsoft.com/office/drawing/2014/main" id="{D8F70067-97B8-4027-8C49-6B3D3FA28521}"/>
              </a:ext>
            </a:extLst>
          </p:cNvPr>
          <p:cNvSpPr/>
          <p:nvPr/>
        </p:nvSpPr>
        <p:spPr>
          <a:xfrm>
            <a:off x="1744344" y="3456815"/>
            <a:ext cx="708588"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PRG8</a:t>
            </a:r>
          </a:p>
        </p:txBody>
      </p:sp>
      <p:sp>
        <p:nvSpPr>
          <p:cNvPr id="35" name="Rectangle 34">
            <a:extLst>
              <a:ext uri="{FF2B5EF4-FFF2-40B4-BE49-F238E27FC236}">
                <a16:creationId xmlns:a16="http://schemas.microsoft.com/office/drawing/2014/main" id="{219F6991-4BFF-4436-B36B-E780D74B1D99}"/>
              </a:ext>
            </a:extLst>
          </p:cNvPr>
          <p:cNvSpPr/>
          <p:nvPr/>
        </p:nvSpPr>
        <p:spPr>
          <a:xfrm>
            <a:off x="2450866" y="3456224"/>
            <a:ext cx="724765"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PRG9</a:t>
            </a:r>
          </a:p>
        </p:txBody>
      </p:sp>
      <p:sp>
        <p:nvSpPr>
          <p:cNvPr id="36" name="Rectangle 35">
            <a:extLst>
              <a:ext uri="{FF2B5EF4-FFF2-40B4-BE49-F238E27FC236}">
                <a16:creationId xmlns:a16="http://schemas.microsoft.com/office/drawing/2014/main" id="{488C8C28-D412-4591-8A51-0E52C7C3452B}"/>
              </a:ext>
            </a:extLst>
          </p:cNvPr>
          <p:cNvSpPr/>
          <p:nvPr/>
        </p:nvSpPr>
        <p:spPr>
          <a:xfrm>
            <a:off x="3175631" y="2697118"/>
            <a:ext cx="706410"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PRG2</a:t>
            </a:r>
          </a:p>
        </p:txBody>
      </p:sp>
      <p:sp>
        <p:nvSpPr>
          <p:cNvPr id="37" name="Rectangle 36">
            <a:extLst>
              <a:ext uri="{FF2B5EF4-FFF2-40B4-BE49-F238E27FC236}">
                <a16:creationId xmlns:a16="http://schemas.microsoft.com/office/drawing/2014/main" id="{F5394CD0-0B23-48F9-9D5B-4764D7BECE68}"/>
              </a:ext>
            </a:extLst>
          </p:cNvPr>
          <p:cNvSpPr/>
          <p:nvPr/>
        </p:nvSpPr>
        <p:spPr>
          <a:xfrm>
            <a:off x="3879279" y="2696527"/>
            <a:ext cx="727640"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PRG3</a:t>
            </a:r>
          </a:p>
        </p:txBody>
      </p:sp>
      <p:sp>
        <p:nvSpPr>
          <p:cNvPr id="38" name="Rectangle 37">
            <a:extLst>
              <a:ext uri="{FF2B5EF4-FFF2-40B4-BE49-F238E27FC236}">
                <a16:creationId xmlns:a16="http://schemas.microsoft.com/office/drawing/2014/main" id="{6AB7F34A-7830-472B-B8B5-FF9EB460EBF7}"/>
              </a:ext>
            </a:extLst>
          </p:cNvPr>
          <p:cNvSpPr/>
          <p:nvPr/>
        </p:nvSpPr>
        <p:spPr>
          <a:xfrm>
            <a:off x="3175631" y="3456815"/>
            <a:ext cx="708588"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PRGA</a:t>
            </a:r>
          </a:p>
        </p:txBody>
      </p:sp>
      <p:sp>
        <p:nvSpPr>
          <p:cNvPr id="39" name="Rectangle 38">
            <a:extLst>
              <a:ext uri="{FF2B5EF4-FFF2-40B4-BE49-F238E27FC236}">
                <a16:creationId xmlns:a16="http://schemas.microsoft.com/office/drawing/2014/main" id="{FDB033F9-6456-401B-ADA1-729873568870}"/>
              </a:ext>
            </a:extLst>
          </p:cNvPr>
          <p:cNvSpPr/>
          <p:nvPr/>
        </p:nvSpPr>
        <p:spPr>
          <a:xfrm>
            <a:off x="3882153" y="3456224"/>
            <a:ext cx="724765" cy="760288"/>
          </a:xfrm>
          <a:prstGeom prst="rect">
            <a:avLst/>
          </a:prstGeom>
          <a:solidFill>
            <a:srgbClr val="0070C0"/>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PRGB</a:t>
            </a:r>
          </a:p>
        </p:txBody>
      </p:sp>
      <p:sp>
        <p:nvSpPr>
          <p:cNvPr id="40" name="Rectangle 39">
            <a:extLst>
              <a:ext uri="{FF2B5EF4-FFF2-40B4-BE49-F238E27FC236}">
                <a16:creationId xmlns:a16="http://schemas.microsoft.com/office/drawing/2014/main" id="{C75A8468-1893-4662-A284-E1632DF1CDA4}"/>
              </a:ext>
            </a:extLst>
          </p:cNvPr>
          <p:cNvSpPr/>
          <p:nvPr/>
        </p:nvSpPr>
        <p:spPr>
          <a:xfrm>
            <a:off x="4604044" y="2697118"/>
            <a:ext cx="706410" cy="760288"/>
          </a:xfrm>
          <a:prstGeom prst="rect">
            <a:avLst/>
          </a:prstGeom>
          <a:solidFill>
            <a:srgbClr val="0070C0"/>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PRG4</a:t>
            </a:r>
          </a:p>
        </p:txBody>
      </p:sp>
      <p:sp>
        <p:nvSpPr>
          <p:cNvPr id="41" name="Rectangle 40">
            <a:extLst>
              <a:ext uri="{FF2B5EF4-FFF2-40B4-BE49-F238E27FC236}">
                <a16:creationId xmlns:a16="http://schemas.microsoft.com/office/drawing/2014/main" id="{B54CE637-2045-4F8D-BA10-67602F498646}"/>
              </a:ext>
            </a:extLst>
          </p:cNvPr>
          <p:cNvSpPr/>
          <p:nvPr/>
        </p:nvSpPr>
        <p:spPr>
          <a:xfrm>
            <a:off x="5307692" y="2696527"/>
            <a:ext cx="727640"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PRG5</a:t>
            </a:r>
          </a:p>
        </p:txBody>
      </p:sp>
      <p:sp>
        <p:nvSpPr>
          <p:cNvPr id="42" name="Rectangle 41">
            <a:extLst>
              <a:ext uri="{FF2B5EF4-FFF2-40B4-BE49-F238E27FC236}">
                <a16:creationId xmlns:a16="http://schemas.microsoft.com/office/drawing/2014/main" id="{27D61831-84F2-4AE7-8F40-1DA86A7EA738}"/>
              </a:ext>
            </a:extLst>
          </p:cNvPr>
          <p:cNvSpPr/>
          <p:nvPr/>
        </p:nvSpPr>
        <p:spPr>
          <a:xfrm>
            <a:off x="4604044" y="3456815"/>
            <a:ext cx="708588"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PRGC</a:t>
            </a:r>
          </a:p>
        </p:txBody>
      </p:sp>
      <p:sp>
        <p:nvSpPr>
          <p:cNvPr id="43" name="Rectangle 42">
            <a:extLst>
              <a:ext uri="{FF2B5EF4-FFF2-40B4-BE49-F238E27FC236}">
                <a16:creationId xmlns:a16="http://schemas.microsoft.com/office/drawing/2014/main" id="{B372E714-15E5-4B41-9E6C-A4737F5A22AC}"/>
              </a:ext>
            </a:extLst>
          </p:cNvPr>
          <p:cNvSpPr/>
          <p:nvPr/>
        </p:nvSpPr>
        <p:spPr>
          <a:xfrm>
            <a:off x="5310566" y="3456224"/>
            <a:ext cx="724765"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PRGD</a:t>
            </a:r>
          </a:p>
        </p:txBody>
      </p:sp>
      <p:sp>
        <p:nvSpPr>
          <p:cNvPr id="44" name="Rectangle 43">
            <a:extLst>
              <a:ext uri="{FF2B5EF4-FFF2-40B4-BE49-F238E27FC236}">
                <a16:creationId xmlns:a16="http://schemas.microsoft.com/office/drawing/2014/main" id="{C83C9106-1A00-44BE-9E2F-F899DBAF5E3A}"/>
              </a:ext>
            </a:extLst>
          </p:cNvPr>
          <p:cNvSpPr/>
          <p:nvPr/>
        </p:nvSpPr>
        <p:spPr>
          <a:xfrm>
            <a:off x="6038205" y="2707196"/>
            <a:ext cx="706410"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PRG6</a:t>
            </a:r>
          </a:p>
        </p:txBody>
      </p:sp>
      <p:sp>
        <p:nvSpPr>
          <p:cNvPr id="45" name="Rectangle 44">
            <a:extLst>
              <a:ext uri="{FF2B5EF4-FFF2-40B4-BE49-F238E27FC236}">
                <a16:creationId xmlns:a16="http://schemas.microsoft.com/office/drawing/2014/main" id="{ACBC039D-FBF3-4029-BA1A-E7F667DE58A0}"/>
              </a:ext>
            </a:extLst>
          </p:cNvPr>
          <p:cNvSpPr/>
          <p:nvPr/>
        </p:nvSpPr>
        <p:spPr>
          <a:xfrm>
            <a:off x="6741853" y="2706605"/>
            <a:ext cx="727640"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PRG7</a:t>
            </a:r>
          </a:p>
        </p:txBody>
      </p:sp>
      <p:sp>
        <p:nvSpPr>
          <p:cNvPr id="46" name="Rectangle 45">
            <a:extLst>
              <a:ext uri="{FF2B5EF4-FFF2-40B4-BE49-F238E27FC236}">
                <a16:creationId xmlns:a16="http://schemas.microsoft.com/office/drawing/2014/main" id="{C5DCBB7E-D025-4014-9C64-152991F12B24}"/>
              </a:ext>
            </a:extLst>
          </p:cNvPr>
          <p:cNvSpPr/>
          <p:nvPr/>
        </p:nvSpPr>
        <p:spPr>
          <a:xfrm>
            <a:off x="6038205" y="3466893"/>
            <a:ext cx="708588" cy="76028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PRGE</a:t>
            </a:r>
          </a:p>
        </p:txBody>
      </p:sp>
      <p:sp>
        <p:nvSpPr>
          <p:cNvPr id="47" name="Rectangle 46">
            <a:extLst>
              <a:ext uri="{FF2B5EF4-FFF2-40B4-BE49-F238E27FC236}">
                <a16:creationId xmlns:a16="http://schemas.microsoft.com/office/drawing/2014/main" id="{B5B08D70-4678-48B4-A380-AE7A6FA729EC}"/>
              </a:ext>
            </a:extLst>
          </p:cNvPr>
          <p:cNvSpPr/>
          <p:nvPr/>
        </p:nvSpPr>
        <p:spPr>
          <a:xfrm>
            <a:off x="6744727" y="3466302"/>
            <a:ext cx="724765" cy="7602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PRGF</a:t>
            </a:r>
          </a:p>
        </p:txBody>
      </p:sp>
      <p:cxnSp>
        <p:nvCxnSpPr>
          <p:cNvPr id="48" name="Connector: Elbow 47">
            <a:extLst>
              <a:ext uri="{FF2B5EF4-FFF2-40B4-BE49-F238E27FC236}">
                <a16:creationId xmlns:a16="http://schemas.microsoft.com/office/drawing/2014/main" id="{4A7F5238-1088-4E43-BF05-508A4AFD32E4}"/>
              </a:ext>
            </a:extLst>
          </p:cNvPr>
          <p:cNvCxnSpPr>
            <a:stCxn id="40" idx="0"/>
            <a:endCxn id="17" idx="2"/>
          </p:cNvCxnSpPr>
          <p:nvPr/>
        </p:nvCxnSpPr>
        <p:spPr>
          <a:xfrm rot="16200000" flipV="1">
            <a:off x="3854360" y="1594229"/>
            <a:ext cx="930555" cy="1275224"/>
          </a:xfrm>
          <a:prstGeom prst="bentConnector3">
            <a:avLst/>
          </a:prstGeom>
          <a:ln w="254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id="{85931344-4CED-4C61-B0D9-FB03DE28AEE4}"/>
              </a:ext>
            </a:extLst>
          </p:cNvPr>
          <p:cNvCxnSpPr>
            <a:stCxn id="39" idx="0"/>
            <a:endCxn id="13" idx="2"/>
          </p:cNvCxnSpPr>
          <p:nvPr/>
        </p:nvCxnSpPr>
        <p:spPr>
          <a:xfrm rot="16200000" flipV="1">
            <a:off x="2761614" y="1973302"/>
            <a:ext cx="1689070" cy="1276774"/>
          </a:xfrm>
          <a:prstGeom prst="bentConnector3">
            <a:avLst/>
          </a:prstGeom>
          <a:ln w="25400">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3227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C9D161-0A18-4799-A605-B68039E51B11}"/>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GRAPHICS</a:t>
            </a:r>
          </a:p>
        </p:txBody>
      </p:sp>
      <p:pic>
        <p:nvPicPr>
          <p:cNvPr id="4" name="Picture 3">
            <a:extLst>
              <a:ext uri="{FF2B5EF4-FFF2-40B4-BE49-F238E27FC236}">
                <a16:creationId xmlns:a16="http://schemas.microsoft.com/office/drawing/2014/main" id="{C9A2064C-E4F4-4272-9037-4CE0F63BE104}"/>
              </a:ext>
            </a:extLst>
          </p:cNvPr>
          <p:cNvPicPr>
            <a:picLocks noChangeAspect="1"/>
          </p:cNvPicPr>
          <p:nvPr/>
        </p:nvPicPr>
        <p:blipFill rotWithShape="1">
          <a:blip r:embed="rId3"/>
          <a:srcRect l="3188" t="3788" r="3243" b="1940"/>
          <a:stretch/>
        </p:blipFill>
        <p:spPr>
          <a:xfrm>
            <a:off x="329602" y="1883326"/>
            <a:ext cx="1845129" cy="1832066"/>
          </a:xfrm>
          <a:prstGeom prst="rect">
            <a:avLst/>
          </a:prstGeom>
        </p:spPr>
      </p:pic>
      <p:sp>
        <p:nvSpPr>
          <p:cNvPr id="5" name="TextBox 4">
            <a:extLst>
              <a:ext uri="{FF2B5EF4-FFF2-40B4-BE49-F238E27FC236}">
                <a16:creationId xmlns:a16="http://schemas.microsoft.com/office/drawing/2014/main" id="{C8725250-AAB0-4AF9-B1B3-64EE11634C8D}"/>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NES graphics are composed of 8x8 pixel tiles in the game’s character ROM. These tiles can be </a:t>
            </a:r>
            <a:r>
              <a:rPr lang="en-US" b="1" dirty="0">
                <a:solidFill>
                  <a:schemeClr val="accent1"/>
                </a:solidFill>
              </a:rPr>
              <a:t>sprites</a:t>
            </a:r>
            <a:r>
              <a:rPr lang="en-US" dirty="0">
                <a:solidFill>
                  <a:schemeClr val="bg1"/>
                </a:solidFill>
              </a:rPr>
              <a:t> or </a:t>
            </a:r>
            <a:r>
              <a:rPr lang="en-US" b="1" dirty="0">
                <a:solidFill>
                  <a:schemeClr val="accent1"/>
                </a:solidFill>
              </a:rPr>
              <a:t>background</a:t>
            </a:r>
            <a:r>
              <a:rPr lang="en-US" dirty="0">
                <a:solidFill>
                  <a:schemeClr val="bg1"/>
                </a:solidFill>
              </a:rPr>
              <a:t> tiles. </a:t>
            </a:r>
          </a:p>
        </p:txBody>
      </p:sp>
      <p:sp>
        <p:nvSpPr>
          <p:cNvPr id="3" name="Rectangle 2"/>
          <p:cNvSpPr/>
          <p:nvPr/>
        </p:nvSpPr>
        <p:spPr>
          <a:xfrm>
            <a:off x="2308964" y="1632806"/>
            <a:ext cx="8627848" cy="2308324"/>
          </a:xfrm>
          <a:prstGeom prst="rect">
            <a:avLst/>
          </a:prstGeom>
        </p:spPr>
        <p:txBody>
          <a:bodyPr wrap="square">
            <a:spAutoFit/>
          </a:bodyPr>
          <a:lstStyle/>
          <a:p>
            <a:r>
              <a:rPr lang="en-US" dirty="0">
                <a:solidFill>
                  <a:schemeClr val="bg1"/>
                </a:solidFill>
              </a:rPr>
              <a:t>Sprites are graphical elements on the screen that can move, be animated, or change color. Sprite data is stored in OAM, a special 256-byte range of memory. Each sprite’s data is 4 bytes, therefore a maximum of 64 sprites can be visible on the screen at once.</a:t>
            </a:r>
          </a:p>
          <a:p>
            <a:endParaRPr lang="en-US" dirty="0">
              <a:solidFill>
                <a:schemeClr val="bg1"/>
              </a:solidFill>
            </a:endParaRPr>
          </a:p>
          <a:p>
            <a:r>
              <a:rPr lang="en-US" dirty="0">
                <a:solidFill>
                  <a:schemeClr val="bg1"/>
                </a:solidFill>
              </a:rPr>
              <a:t>Byte 0: Y position</a:t>
            </a:r>
          </a:p>
          <a:p>
            <a:r>
              <a:rPr lang="en-US" dirty="0">
                <a:solidFill>
                  <a:schemeClr val="bg1"/>
                </a:solidFill>
              </a:rPr>
              <a:t>Byte 1: Tile index</a:t>
            </a:r>
          </a:p>
          <a:p>
            <a:r>
              <a:rPr lang="en-US" dirty="0">
                <a:solidFill>
                  <a:schemeClr val="bg1"/>
                </a:solidFill>
              </a:rPr>
              <a:t>Byte 2: Attributes (color palette, Z position, flip horizontal, flip vertical)</a:t>
            </a:r>
          </a:p>
          <a:p>
            <a:r>
              <a:rPr lang="en-US" dirty="0">
                <a:solidFill>
                  <a:schemeClr val="bg1"/>
                </a:solidFill>
              </a:rPr>
              <a:t>Byte 3: X position</a:t>
            </a:r>
          </a:p>
        </p:txBody>
      </p:sp>
      <p:sp>
        <p:nvSpPr>
          <p:cNvPr id="7" name="TextBox 6"/>
          <p:cNvSpPr txBox="1"/>
          <p:nvPr/>
        </p:nvSpPr>
        <p:spPr>
          <a:xfrm>
            <a:off x="8878741" y="4171167"/>
            <a:ext cx="1845129" cy="646331"/>
          </a:xfrm>
          <a:prstGeom prst="rect">
            <a:avLst/>
          </a:prstGeom>
          <a:solidFill>
            <a:schemeClr val="accent1"/>
          </a:solidFill>
        </p:spPr>
        <p:txBody>
          <a:bodyPr wrap="square" rtlCol="0">
            <a:spAutoFit/>
          </a:bodyPr>
          <a:lstStyle/>
          <a:p>
            <a:r>
              <a:rPr lang="en-US" dirty="0">
                <a:solidFill>
                  <a:schemeClr val="bg1"/>
                </a:solidFill>
                <a:latin typeface="Press Start 2P" panose="02000503000000000000" pitchFamily="1" charset="0"/>
              </a:rPr>
              <a:t>MARIO</a:t>
            </a:r>
          </a:p>
          <a:p>
            <a:r>
              <a:rPr lang="en-US" dirty="0">
                <a:solidFill>
                  <a:schemeClr val="bg1"/>
                </a:solidFill>
                <a:latin typeface="Press Start 2P" panose="02000503000000000000" pitchFamily="1" charset="0"/>
              </a:rPr>
              <a:t>056200</a:t>
            </a:r>
          </a:p>
        </p:txBody>
      </p:sp>
      <p:sp>
        <p:nvSpPr>
          <p:cNvPr id="9" name="Rectangle 8"/>
          <p:cNvSpPr/>
          <p:nvPr/>
        </p:nvSpPr>
        <p:spPr>
          <a:xfrm>
            <a:off x="329602" y="4171166"/>
            <a:ext cx="8627848" cy="646331"/>
          </a:xfrm>
          <a:prstGeom prst="rect">
            <a:avLst/>
          </a:prstGeom>
        </p:spPr>
        <p:txBody>
          <a:bodyPr wrap="square">
            <a:spAutoFit/>
          </a:bodyPr>
          <a:lstStyle/>
          <a:p>
            <a:r>
              <a:rPr lang="en-US" dirty="0">
                <a:solidFill>
                  <a:schemeClr val="bg1"/>
                </a:solidFill>
              </a:rPr>
              <a:t>Background tiles must be aligned to an 8x8 grid, but there is no limit to the amount that can be on the screen.</a:t>
            </a:r>
          </a:p>
        </p:txBody>
      </p:sp>
    </p:spTree>
    <p:extLst>
      <p:ext uri="{BB962C8B-B14F-4D97-AF65-F5344CB8AC3E}">
        <p14:creationId xmlns:p14="http://schemas.microsoft.com/office/powerpoint/2010/main" val="4268201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C9D161-0A18-4799-A605-B68039E51B11}"/>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BACKGROUND GRAPHICS</a:t>
            </a:r>
          </a:p>
        </p:txBody>
      </p:sp>
      <p:sp>
        <p:nvSpPr>
          <p:cNvPr id="3" name="TextBox 2">
            <a:extLst>
              <a:ext uri="{FF2B5EF4-FFF2-40B4-BE49-F238E27FC236}">
                <a16:creationId xmlns:a16="http://schemas.microsoft.com/office/drawing/2014/main" id="{C8725250-AAB0-4AF9-B1B3-64EE11634C8D}"/>
              </a:ext>
            </a:extLst>
          </p:cNvPr>
          <p:cNvSpPr txBox="1"/>
          <p:nvPr/>
        </p:nvSpPr>
        <p:spPr>
          <a:xfrm>
            <a:off x="329602" y="834104"/>
            <a:ext cx="10607210" cy="923330"/>
          </a:xfrm>
          <a:prstGeom prst="rect">
            <a:avLst/>
          </a:prstGeom>
          <a:noFill/>
        </p:spPr>
        <p:txBody>
          <a:bodyPr wrap="square" rtlCol="0">
            <a:spAutoFit/>
          </a:bodyPr>
          <a:lstStyle/>
          <a:p>
            <a:r>
              <a:rPr lang="en-US" dirty="0">
                <a:solidFill>
                  <a:schemeClr val="bg1"/>
                </a:solidFill>
              </a:rPr>
              <a:t>Background graphics are stored in 4 </a:t>
            </a:r>
            <a:r>
              <a:rPr lang="en-US" b="1" dirty="0" err="1">
                <a:solidFill>
                  <a:schemeClr val="accent1"/>
                </a:solidFill>
              </a:rPr>
              <a:t>nametables</a:t>
            </a:r>
            <a:r>
              <a:rPr lang="en-US" dirty="0">
                <a:solidFill>
                  <a:schemeClr val="bg1"/>
                </a:solidFill>
              </a:rPr>
              <a:t>, areas of the NES’s RAM. Each byte of each </a:t>
            </a:r>
            <a:r>
              <a:rPr lang="en-US" dirty="0" err="1">
                <a:solidFill>
                  <a:schemeClr val="bg1"/>
                </a:solidFill>
              </a:rPr>
              <a:t>nametable</a:t>
            </a:r>
            <a:r>
              <a:rPr lang="en-US" dirty="0">
                <a:solidFill>
                  <a:schemeClr val="bg1"/>
                </a:solidFill>
              </a:rPr>
              <a:t> controls an 8x8 pixel region of the screen. To display a specific background tile, you simply need to place its tile index in the desired location.</a:t>
            </a:r>
          </a:p>
        </p:txBody>
      </p:sp>
      <p:graphicFrame>
        <p:nvGraphicFramePr>
          <p:cNvPr id="4" name="Table 3"/>
          <p:cNvGraphicFramePr>
            <a:graphicFrameLocks noGrp="1"/>
          </p:cNvGraphicFramePr>
          <p:nvPr>
            <p:extLst>
              <p:ext uri="{D42A27DB-BD31-4B8C-83A1-F6EECF244321}">
                <p14:modId xmlns:p14="http://schemas.microsoft.com/office/powerpoint/2010/main" val="2244649488"/>
              </p:ext>
            </p:extLst>
          </p:nvPr>
        </p:nvGraphicFramePr>
        <p:xfrm>
          <a:off x="768013" y="2147324"/>
          <a:ext cx="3315472" cy="2881526"/>
        </p:xfrm>
        <a:graphic>
          <a:graphicData uri="http://schemas.openxmlformats.org/drawingml/2006/table">
            <a:tbl>
              <a:tblPr>
                <a:tableStyleId>{3C2FFA5D-87B4-456A-9821-1D502468CF0F}</a:tableStyleId>
              </a:tblPr>
              <a:tblGrid>
                <a:gridCol w="1657736">
                  <a:extLst>
                    <a:ext uri="{9D8B030D-6E8A-4147-A177-3AD203B41FA5}">
                      <a16:colId xmlns:a16="http://schemas.microsoft.com/office/drawing/2014/main" val="20000"/>
                    </a:ext>
                  </a:extLst>
                </a:gridCol>
                <a:gridCol w="1657736">
                  <a:extLst>
                    <a:ext uri="{9D8B030D-6E8A-4147-A177-3AD203B41FA5}">
                      <a16:colId xmlns:a16="http://schemas.microsoft.com/office/drawing/2014/main" val="20001"/>
                    </a:ext>
                  </a:extLst>
                </a:gridCol>
              </a:tblGrid>
              <a:tr h="1440763">
                <a:tc>
                  <a:txBody>
                    <a:bodyPr/>
                    <a:lstStyle/>
                    <a:p>
                      <a:pPr algn="ctr"/>
                      <a:r>
                        <a:rPr lang="en-US" sz="3200" b="1" dirty="0"/>
                        <a:t>1</a:t>
                      </a:r>
                    </a:p>
                    <a:p>
                      <a:pPr algn="ctr"/>
                      <a:r>
                        <a:rPr lang="en-US" dirty="0"/>
                        <a:t>0x2000</a:t>
                      </a:r>
                    </a:p>
                  </a:txBody>
                  <a:tcPr anchor="ctr"/>
                </a:tc>
                <a:tc>
                  <a:txBody>
                    <a:bodyPr/>
                    <a:lstStyle/>
                    <a:p>
                      <a:pPr algn="ctr"/>
                      <a:r>
                        <a:rPr lang="en-US" sz="3200" b="1" dirty="0"/>
                        <a:t>2</a:t>
                      </a:r>
                    </a:p>
                    <a:p>
                      <a:pPr algn="ctr"/>
                      <a:r>
                        <a:rPr lang="en-US" dirty="0"/>
                        <a:t>0x2400</a:t>
                      </a:r>
                    </a:p>
                  </a:txBody>
                  <a:tcPr anchor="ctr"/>
                </a:tc>
                <a:extLst>
                  <a:ext uri="{0D108BD9-81ED-4DB2-BD59-A6C34878D82A}">
                    <a16:rowId xmlns:a16="http://schemas.microsoft.com/office/drawing/2014/main" val="10000"/>
                  </a:ext>
                </a:extLst>
              </a:tr>
              <a:tr h="1440763">
                <a:tc>
                  <a:txBody>
                    <a:bodyPr/>
                    <a:lstStyle/>
                    <a:p>
                      <a:pPr algn="ctr"/>
                      <a:r>
                        <a:rPr lang="en-US" sz="3200" b="1" dirty="0"/>
                        <a:t>3</a:t>
                      </a:r>
                    </a:p>
                    <a:p>
                      <a:pPr algn="ctr"/>
                      <a:r>
                        <a:rPr lang="en-US" dirty="0"/>
                        <a:t>0x2800</a:t>
                      </a:r>
                    </a:p>
                  </a:txBody>
                  <a:tcPr anchor="ctr"/>
                </a:tc>
                <a:tc>
                  <a:txBody>
                    <a:bodyPr/>
                    <a:lstStyle/>
                    <a:p>
                      <a:pPr algn="ctr"/>
                      <a:r>
                        <a:rPr lang="en-US" sz="3200" b="1" dirty="0"/>
                        <a:t>4</a:t>
                      </a:r>
                    </a:p>
                    <a:p>
                      <a:pPr algn="ctr"/>
                      <a:r>
                        <a:rPr lang="en-US" dirty="0"/>
                        <a:t>0x2C00</a:t>
                      </a:r>
                    </a:p>
                  </a:txBody>
                  <a:tcPr anchor="ctr"/>
                </a:tc>
                <a:extLst>
                  <a:ext uri="{0D108BD9-81ED-4DB2-BD59-A6C34878D82A}">
                    <a16:rowId xmlns:a16="http://schemas.microsoft.com/office/drawing/2014/main" val="10001"/>
                  </a:ext>
                </a:extLst>
              </a:tr>
            </a:tbl>
          </a:graphicData>
        </a:graphic>
      </p:graphicFrame>
      <p:sp>
        <p:nvSpPr>
          <p:cNvPr id="5" name="TextBox 4">
            <a:extLst>
              <a:ext uri="{FF2B5EF4-FFF2-40B4-BE49-F238E27FC236}">
                <a16:creationId xmlns:a16="http://schemas.microsoft.com/office/drawing/2014/main" id="{C8725250-AAB0-4AF9-B1B3-64EE11634C8D}"/>
              </a:ext>
            </a:extLst>
          </p:cNvPr>
          <p:cNvSpPr txBox="1"/>
          <p:nvPr/>
        </p:nvSpPr>
        <p:spPr>
          <a:xfrm>
            <a:off x="4658224" y="2147324"/>
            <a:ext cx="6139211" cy="2862322"/>
          </a:xfrm>
          <a:prstGeom prst="rect">
            <a:avLst/>
          </a:prstGeom>
          <a:noFill/>
        </p:spPr>
        <p:txBody>
          <a:bodyPr wrap="square" rtlCol="0">
            <a:spAutoFit/>
          </a:bodyPr>
          <a:lstStyle/>
          <a:p>
            <a:r>
              <a:rPr lang="en-US" dirty="0">
                <a:solidFill>
                  <a:schemeClr val="bg1"/>
                </a:solidFill>
              </a:rPr>
              <a:t>Because the NES does not have enough RAM to handle four </a:t>
            </a:r>
            <a:r>
              <a:rPr lang="en-US" dirty="0" err="1">
                <a:solidFill>
                  <a:schemeClr val="bg1"/>
                </a:solidFill>
              </a:rPr>
              <a:t>nametables</a:t>
            </a:r>
            <a:r>
              <a:rPr lang="en-US" dirty="0">
                <a:solidFill>
                  <a:schemeClr val="bg1"/>
                </a:solidFill>
              </a:rPr>
              <a:t>, two of the regions will be mirrored.</a:t>
            </a:r>
          </a:p>
          <a:p>
            <a:endParaRPr lang="en-US" dirty="0">
              <a:solidFill>
                <a:schemeClr val="bg1"/>
              </a:solidFill>
            </a:endParaRPr>
          </a:p>
          <a:p>
            <a:r>
              <a:rPr lang="en-US" dirty="0">
                <a:solidFill>
                  <a:schemeClr val="bg1"/>
                </a:solidFill>
              </a:rPr>
              <a:t>Vertical mirroring: </a:t>
            </a:r>
            <a:r>
              <a:rPr lang="en-US" dirty="0" err="1">
                <a:solidFill>
                  <a:schemeClr val="bg1"/>
                </a:solidFill>
              </a:rPr>
              <a:t>Nametables</a:t>
            </a:r>
            <a:r>
              <a:rPr lang="en-US" dirty="0">
                <a:solidFill>
                  <a:schemeClr val="bg1"/>
                </a:solidFill>
              </a:rPr>
              <a:t> 1 == 3 and 2 == 4</a:t>
            </a:r>
          </a:p>
          <a:p>
            <a:r>
              <a:rPr lang="en-US" dirty="0">
                <a:solidFill>
                  <a:schemeClr val="bg1"/>
                </a:solidFill>
              </a:rPr>
              <a:t>Horizontal mirroring: </a:t>
            </a:r>
            <a:r>
              <a:rPr lang="en-US" dirty="0" err="1">
                <a:solidFill>
                  <a:schemeClr val="bg1"/>
                </a:solidFill>
              </a:rPr>
              <a:t>Nametables</a:t>
            </a:r>
            <a:r>
              <a:rPr lang="en-US" dirty="0">
                <a:solidFill>
                  <a:schemeClr val="bg1"/>
                </a:solidFill>
              </a:rPr>
              <a:t> 1 == 2 and 3 == 4</a:t>
            </a:r>
          </a:p>
          <a:p>
            <a:r>
              <a:rPr lang="en-US" dirty="0">
                <a:solidFill>
                  <a:schemeClr val="bg1"/>
                </a:solidFill>
              </a:rPr>
              <a:t>One-screen mirroring: All </a:t>
            </a:r>
            <a:r>
              <a:rPr lang="en-US" dirty="0" err="1">
                <a:solidFill>
                  <a:schemeClr val="bg1"/>
                </a:solidFill>
              </a:rPr>
              <a:t>nametables</a:t>
            </a:r>
            <a:r>
              <a:rPr lang="en-US" dirty="0">
                <a:solidFill>
                  <a:schemeClr val="bg1"/>
                </a:solidFill>
              </a:rPr>
              <a:t> are the same</a:t>
            </a:r>
          </a:p>
          <a:p>
            <a:endParaRPr lang="en-US" dirty="0">
              <a:solidFill>
                <a:schemeClr val="bg1"/>
              </a:solidFill>
            </a:endParaRPr>
          </a:p>
          <a:p>
            <a:r>
              <a:rPr lang="en-US" dirty="0">
                <a:solidFill>
                  <a:schemeClr val="bg1"/>
                </a:solidFill>
              </a:rPr>
              <a:t>A smooth “scrolling” effect can be achieved by rapidly incrementing the bounds of which region is visible on the screen.</a:t>
            </a:r>
          </a:p>
        </p:txBody>
      </p:sp>
      <p:sp>
        <p:nvSpPr>
          <p:cNvPr id="6" name="TextBox 5"/>
          <p:cNvSpPr txBox="1"/>
          <p:nvPr/>
        </p:nvSpPr>
        <p:spPr>
          <a:xfrm>
            <a:off x="329602" y="1757434"/>
            <a:ext cx="638827" cy="369332"/>
          </a:xfrm>
          <a:prstGeom prst="rect">
            <a:avLst/>
          </a:prstGeom>
          <a:noFill/>
        </p:spPr>
        <p:txBody>
          <a:bodyPr wrap="square" rtlCol="0">
            <a:spAutoFit/>
          </a:bodyPr>
          <a:lstStyle/>
          <a:p>
            <a:r>
              <a:rPr lang="en-US" b="1" dirty="0">
                <a:solidFill>
                  <a:schemeClr val="accent1"/>
                </a:solidFill>
              </a:rPr>
              <a:t>(0,0)</a:t>
            </a:r>
          </a:p>
        </p:txBody>
      </p:sp>
      <p:sp>
        <p:nvSpPr>
          <p:cNvPr id="7" name="TextBox 6"/>
          <p:cNvSpPr txBox="1"/>
          <p:nvPr/>
        </p:nvSpPr>
        <p:spPr>
          <a:xfrm>
            <a:off x="3532340" y="4999304"/>
            <a:ext cx="1315233" cy="369332"/>
          </a:xfrm>
          <a:prstGeom prst="rect">
            <a:avLst/>
          </a:prstGeom>
          <a:noFill/>
        </p:spPr>
        <p:txBody>
          <a:bodyPr wrap="square" rtlCol="0">
            <a:spAutoFit/>
          </a:bodyPr>
          <a:lstStyle/>
          <a:p>
            <a:r>
              <a:rPr lang="en-US" b="1" dirty="0">
                <a:solidFill>
                  <a:schemeClr val="accent1"/>
                </a:solidFill>
              </a:rPr>
              <a:t>(511, 479)</a:t>
            </a:r>
          </a:p>
        </p:txBody>
      </p:sp>
    </p:spTree>
    <p:extLst>
      <p:ext uri="{BB962C8B-B14F-4D97-AF65-F5344CB8AC3E}">
        <p14:creationId xmlns:p14="http://schemas.microsoft.com/office/powerpoint/2010/main" val="2683165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338CA4-DBA8-4AA5-A341-6010BBE563D9}"/>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V-BLANK</a:t>
            </a:r>
          </a:p>
        </p:txBody>
      </p:sp>
      <p:sp>
        <p:nvSpPr>
          <p:cNvPr id="3" name="TextBox 2">
            <a:extLst>
              <a:ext uri="{FF2B5EF4-FFF2-40B4-BE49-F238E27FC236}">
                <a16:creationId xmlns:a16="http://schemas.microsoft.com/office/drawing/2014/main" id="{686EABC5-B4B0-4E24-AE8F-AAF65575A59D}"/>
              </a:ext>
            </a:extLst>
          </p:cNvPr>
          <p:cNvSpPr txBox="1"/>
          <p:nvPr/>
        </p:nvSpPr>
        <p:spPr>
          <a:xfrm>
            <a:off x="329602" y="906011"/>
            <a:ext cx="10607210" cy="923330"/>
          </a:xfrm>
          <a:prstGeom prst="rect">
            <a:avLst/>
          </a:prstGeom>
          <a:noFill/>
        </p:spPr>
        <p:txBody>
          <a:bodyPr wrap="square" rtlCol="0">
            <a:spAutoFit/>
          </a:bodyPr>
          <a:lstStyle/>
          <a:p>
            <a:r>
              <a:rPr lang="en-US" dirty="0">
                <a:solidFill>
                  <a:schemeClr val="bg1"/>
                </a:solidFill>
              </a:rPr>
              <a:t>For every frame of video, an </a:t>
            </a:r>
            <a:r>
              <a:rPr lang="en-US" b="1" dirty="0">
                <a:solidFill>
                  <a:schemeClr val="accent1"/>
                </a:solidFill>
              </a:rPr>
              <a:t>NMI</a:t>
            </a:r>
            <a:r>
              <a:rPr lang="en-US" dirty="0">
                <a:solidFill>
                  <a:schemeClr val="bg1"/>
                </a:solidFill>
              </a:rPr>
              <a:t> is generated for the V-Blank period. This is the period of time when the PPU is “resting”. When the NMI is raised, the game immediately jumps to your predefined NMI address and runs your code related to preparing graphics to be drawn.</a:t>
            </a:r>
          </a:p>
        </p:txBody>
      </p:sp>
      <p:sp>
        <p:nvSpPr>
          <p:cNvPr id="4" name="Rectangle 3">
            <a:extLst>
              <a:ext uri="{FF2B5EF4-FFF2-40B4-BE49-F238E27FC236}">
                <a16:creationId xmlns:a16="http://schemas.microsoft.com/office/drawing/2014/main" id="{4E2F0FF0-9BF4-4CBC-AD47-995739BA0FEF}"/>
              </a:ext>
            </a:extLst>
          </p:cNvPr>
          <p:cNvSpPr/>
          <p:nvPr/>
        </p:nvSpPr>
        <p:spPr>
          <a:xfrm>
            <a:off x="489707" y="2379133"/>
            <a:ext cx="10241280" cy="414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A9CB07C-CF5C-4A2B-BCDE-6AFDA48DBBFD}"/>
              </a:ext>
            </a:extLst>
          </p:cNvPr>
          <p:cNvSpPr txBox="1"/>
          <p:nvPr/>
        </p:nvSpPr>
        <p:spPr>
          <a:xfrm>
            <a:off x="489706" y="2009801"/>
            <a:ext cx="4056893" cy="369332"/>
          </a:xfrm>
          <a:prstGeom prst="rect">
            <a:avLst/>
          </a:prstGeom>
          <a:noFill/>
        </p:spPr>
        <p:txBody>
          <a:bodyPr wrap="square" rtlCol="0">
            <a:spAutoFit/>
          </a:bodyPr>
          <a:lstStyle/>
          <a:p>
            <a:r>
              <a:rPr lang="en-US" b="1" dirty="0">
                <a:solidFill>
                  <a:schemeClr val="accent1"/>
                </a:solidFill>
              </a:rPr>
              <a:t>1 video frame: (~30,000 cycles)</a:t>
            </a:r>
          </a:p>
        </p:txBody>
      </p:sp>
      <p:sp>
        <p:nvSpPr>
          <p:cNvPr id="6" name="Rectangle 5">
            <a:extLst>
              <a:ext uri="{FF2B5EF4-FFF2-40B4-BE49-F238E27FC236}">
                <a16:creationId xmlns:a16="http://schemas.microsoft.com/office/drawing/2014/main" id="{5D369AFD-6064-463C-BE32-4614C7BA1481}"/>
              </a:ext>
            </a:extLst>
          </p:cNvPr>
          <p:cNvSpPr/>
          <p:nvPr/>
        </p:nvSpPr>
        <p:spPr>
          <a:xfrm>
            <a:off x="9811509" y="2379133"/>
            <a:ext cx="914400" cy="414867"/>
          </a:xfrm>
          <a:prstGeom prst="rect">
            <a:avLst/>
          </a:prstGeom>
          <a:ln>
            <a:solidFill>
              <a:schemeClr val="accent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46DE82C-D317-4D30-B627-BF436BF03092}"/>
              </a:ext>
            </a:extLst>
          </p:cNvPr>
          <p:cNvSpPr txBox="1"/>
          <p:nvPr/>
        </p:nvSpPr>
        <p:spPr>
          <a:xfrm>
            <a:off x="452800" y="2794000"/>
            <a:ext cx="2016426" cy="307777"/>
          </a:xfrm>
          <a:prstGeom prst="rect">
            <a:avLst/>
          </a:prstGeom>
          <a:noFill/>
        </p:spPr>
        <p:txBody>
          <a:bodyPr wrap="square" rtlCol="0">
            <a:spAutoFit/>
          </a:bodyPr>
          <a:lstStyle/>
          <a:p>
            <a:r>
              <a:rPr lang="en-US" sz="1400" b="1" dirty="0">
                <a:solidFill>
                  <a:schemeClr val="accent1"/>
                </a:solidFill>
              </a:rPr>
              <a:t>PPU Active</a:t>
            </a:r>
          </a:p>
        </p:txBody>
      </p:sp>
      <p:sp>
        <p:nvSpPr>
          <p:cNvPr id="8" name="TextBox 7">
            <a:extLst>
              <a:ext uri="{FF2B5EF4-FFF2-40B4-BE49-F238E27FC236}">
                <a16:creationId xmlns:a16="http://schemas.microsoft.com/office/drawing/2014/main" id="{115817D4-DCD9-4596-8564-C0A16E2BD514}"/>
              </a:ext>
            </a:extLst>
          </p:cNvPr>
          <p:cNvSpPr txBox="1"/>
          <p:nvPr/>
        </p:nvSpPr>
        <p:spPr>
          <a:xfrm>
            <a:off x="8846309" y="2794000"/>
            <a:ext cx="2016426" cy="307777"/>
          </a:xfrm>
          <a:prstGeom prst="rect">
            <a:avLst/>
          </a:prstGeom>
          <a:noFill/>
        </p:spPr>
        <p:txBody>
          <a:bodyPr wrap="square" rtlCol="0">
            <a:spAutoFit/>
          </a:bodyPr>
          <a:lstStyle/>
          <a:p>
            <a:r>
              <a:rPr lang="en-US" sz="1400" b="1" dirty="0">
                <a:solidFill>
                  <a:schemeClr val="bg1"/>
                </a:solidFill>
              </a:rPr>
              <a:t>V-Blank (~2,250 cycles)</a:t>
            </a:r>
          </a:p>
        </p:txBody>
      </p:sp>
      <p:sp>
        <p:nvSpPr>
          <p:cNvPr id="9" name="TextBox 8">
            <a:extLst>
              <a:ext uri="{FF2B5EF4-FFF2-40B4-BE49-F238E27FC236}">
                <a16:creationId xmlns:a16="http://schemas.microsoft.com/office/drawing/2014/main" id="{77BCD861-D3BF-442C-9048-5BFA5B0D7599}"/>
              </a:ext>
            </a:extLst>
          </p:cNvPr>
          <p:cNvSpPr txBox="1"/>
          <p:nvPr/>
        </p:nvSpPr>
        <p:spPr>
          <a:xfrm>
            <a:off x="329602" y="3294559"/>
            <a:ext cx="10607210" cy="1200329"/>
          </a:xfrm>
          <a:prstGeom prst="rect">
            <a:avLst/>
          </a:prstGeom>
          <a:noFill/>
        </p:spPr>
        <p:txBody>
          <a:bodyPr wrap="square" rtlCol="0">
            <a:spAutoFit/>
          </a:bodyPr>
          <a:lstStyle/>
          <a:p>
            <a:r>
              <a:rPr lang="en-US" dirty="0">
                <a:solidFill>
                  <a:schemeClr val="bg1"/>
                </a:solidFill>
              </a:rPr>
              <a:t>Game logic should be run while the PPU is active and graphics code should be run during V-Blank. It’s important not to attempt to draw to the screen outside of the V-Blank period, otherwise strange artifacts can appear on the screen. You can reliably copy about 160 bytes worth of data during V-Blank. If you have a lot of drawing to do, the PPU can be disabled and then game and graphics logic can be mixed.</a:t>
            </a:r>
          </a:p>
        </p:txBody>
      </p:sp>
    </p:spTree>
    <p:extLst>
      <p:ext uri="{BB962C8B-B14F-4D97-AF65-F5344CB8AC3E}">
        <p14:creationId xmlns:p14="http://schemas.microsoft.com/office/powerpoint/2010/main" val="2620443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48C55A-A52E-4177-9DAE-75A4415E3298}"/>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CONTROLLER INPUT</a:t>
            </a:r>
          </a:p>
        </p:txBody>
      </p:sp>
      <p:sp>
        <p:nvSpPr>
          <p:cNvPr id="3" name="TextBox 2">
            <a:extLst>
              <a:ext uri="{FF2B5EF4-FFF2-40B4-BE49-F238E27FC236}">
                <a16:creationId xmlns:a16="http://schemas.microsoft.com/office/drawing/2014/main" id="{2DD0FE60-B165-4BF6-9AA2-2A1FFB94A49D}"/>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Controller input is mapped to two locations in memory: 0x4016 for controller 1 and 0x4017 for controller 2. Each button is mapped to a bit, which can then be ANDed to determine if it is being pressed or not.</a:t>
            </a:r>
          </a:p>
        </p:txBody>
      </p:sp>
      <p:grpSp>
        <p:nvGrpSpPr>
          <p:cNvPr id="92" name="Group 91">
            <a:extLst>
              <a:ext uri="{FF2B5EF4-FFF2-40B4-BE49-F238E27FC236}">
                <a16:creationId xmlns:a16="http://schemas.microsoft.com/office/drawing/2014/main" id="{ABF37A40-BE67-455A-8C95-843C0CBFF10A}"/>
              </a:ext>
            </a:extLst>
          </p:cNvPr>
          <p:cNvGrpSpPr/>
          <p:nvPr/>
        </p:nvGrpSpPr>
        <p:grpSpPr>
          <a:xfrm>
            <a:off x="1786927" y="1552221"/>
            <a:ext cx="8367781" cy="3829757"/>
            <a:chOff x="329602" y="1428750"/>
            <a:chExt cx="8367781" cy="3829757"/>
          </a:xfrm>
        </p:grpSpPr>
        <p:pic>
          <p:nvPicPr>
            <p:cNvPr id="7" name="Picture 6">
              <a:extLst>
                <a:ext uri="{FF2B5EF4-FFF2-40B4-BE49-F238E27FC236}">
                  <a16:creationId xmlns:a16="http://schemas.microsoft.com/office/drawing/2014/main" id="{0C403626-3CFD-4861-B772-BC33160825A2}"/>
                </a:ext>
              </a:extLst>
            </p:cNvPr>
            <p:cNvPicPr>
              <a:picLocks noChangeAspect="1"/>
            </p:cNvPicPr>
            <p:nvPr/>
          </p:nvPicPr>
          <p:blipFill rotWithShape="1">
            <a:blip r:embed="rId3">
              <a:extLst>
                <a:ext uri="{28A0092B-C50C-407E-A947-70E740481C1C}">
                  <a14:useLocalDpi xmlns:a14="http://schemas.microsoft.com/office/drawing/2010/main" val="0"/>
                </a:ext>
              </a:extLst>
            </a:blip>
            <a:srcRect t="17500" b="48750"/>
            <a:stretch/>
          </p:blipFill>
          <p:spPr>
            <a:xfrm>
              <a:off x="329602" y="2243137"/>
              <a:ext cx="3524250" cy="1585913"/>
            </a:xfrm>
            <a:prstGeom prst="rect">
              <a:avLst/>
            </a:prstGeom>
          </p:spPr>
        </p:pic>
        <p:sp>
          <p:nvSpPr>
            <p:cNvPr id="8" name="TextBox 7">
              <a:extLst>
                <a:ext uri="{FF2B5EF4-FFF2-40B4-BE49-F238E27FC236}">
                  <a16:creationId xmlns:a16="http://schemas.microsoft.com/office/drawing/2014/main" id="{92E47820-04E9-469D-A588-BA94D3CBEF25}"/>
                </a:ext>
              </a:extLst>
            </p:cNvPr>
            <p:cNvSpPr txBox="1"/>
            <p:nvPr/>
          </p:nvSpPr>
          <p:spPr>
            <a:xfrm>
              <a:off x="5936648" y="2805260"/>
              <a:ext cx="2760735" cy="461665"/>
            </a:xfrm>
            <a:prstGeom prst="rect">
              <a:avLst/>
            </a:prstGeom>
            <a:noFill/>
            <a:ln>
              <a:noFill/>
            </a:ln>
          </p:spPr>
          <p:txBody>
            <a:bodyPr wrap="square" rtlCol="0">
              <a:spAutoFit/>
            </a:bodyPr>
            <a:lstStyle/>
            <a:p>
              <a:r>
                <a:rPr lang="en-US" sz="2400" dirty="0">
                  <a:solidFill>
                    <a:schemeClr val="accent1"/>
                  </a:solidFill>
                  <a:latin typeface="Press Start 2P" panose="02000503000000000000" pitchFamily="1" charset="0"/>
                </a:rPr>
                <a:t>00000000</a:t>
              </a:r>
            </a:p>
          </p:txBody>
        </p:sp>
        <p:grpSp>
          <p:nvGrpSpPr>
            <p:cNvPr id="22" name="Group 21">
              <a:extLst>
                <a:ext uri="{FF2B5EF4-FFF2-40B4-BE49-F238E27FC236}">
                  <a16:creationId xmlns:a16="http://schemas.microsoft.com/office/drawing/2014/main" id="{62E23184-1136-4D09-A759-FA2493C326C8}"/>
                </a:ext>
              </a:extLst>
            </p:cNvPr>
            <p:cNvGrpSpPr/>
            <p:nvPr/>
          </p:nvGrpSpPr>
          <p:grpSpPr>
            <a:xfrm>
              <a:off x="3208867" y="3266925"/>
              <a:ext cx="2971800" cy="1211942"/>
              <a:chOff x="3208867" y="3266925"/>
              <a:chExt cx="2971800" cy="1211942"/>
            </a:xfrm>
          </p:grpSpPr>
          <p:cxnSp>
            <p:nvCxnSpPr>
              <p:cNvPr id="18" name="Connector: Elbow 17">
                <a:extLst>
                  <a:ext uri="{FF2B5EF4-FFF2-40B4-BE49-F238E27FC236}">
                    <a16:creationId xmlns:a16="http://schemas.microsoft.com/office/drawing/2014/main" id="{75B0ABD8-9841-4861-A450-E86598CD01E6}"/>
                  </a:ext>
                </a:extLst>
              </p:cNvPr>
              <p:cNvCxnSpPr/>
              <p:nvPr/>
            </p:nvCxnSpPr>
            <p:spPr>
              <a:xfrm>
                <a:off x="3208867" y="3429000"/>
                <a:ext cx="2971800" cy="1049867"/>
              </a:xfrm>
              <a:prstGeom prst="bentConnector3">
                <a:avLst>
                  <a:gd name="adj1" fmla="val 142"/>
                </a:avLst>
              </a:prstGeom>
            </p:spPr>
            <p:style>
              <a:lnRef idx="3">
                <a:schemeClr val="accent5"/>
              </a:lnRef>
              <a:fillRef idx="0">
                <a:schemeClr val="accent5"/>
              </a:fillRef>
              <a:effectRef idx="2">
                <a:schemeClr val="accent5"/>
              </a:effectRef>
              <a:fontRef idx="minor">
                <a:schemeClr val="tx1"/>
              </a:fontRef>
            </p:style>
          </p:cxnSp>
          <p:cxnSp>
            <p:nvCxnSpPr>
              <p:cNvPr id="20" name="Straight Arrow Connector 19">
                <a:extLst>
                  <a:ext uri="{FF2B5EF4-FFF2-40B4-BE49-F238E27FC236}">
                    <a16:creationId xmlns:a16="http://schemas.microsoft.com/office/drawing/2014/main" id="{B6B0D8C2-290C-4543-A2F8-6F40B19BF4ED}"/>
                  </a:ext>
                </a:extLst>
              </p:cNvPr>
              <p:cNvCxnSpPr/>
              <p:nvPr/>
            </p:nvCxnSpPr>
            <p:spPr>
              <a:xfrm flipV="1">
                <a:off x="6180667" y="3266925"/>
                <a:ext cx="0" cy="12119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grpSp>
        <p:cxnSp>
          <p:nvCxnSpPr>
            <p:cNvPr id="24" name="Connector: Elbow 23">
              <a:extLst>
                <a:ext uri="{FF2B5EF4-FFF2-40B4-BE49-F238E27FC236}">
                  <a16:creationId xmlns:a16="http://schemas.microsoft.com/office/drawing/2014/main" id="{F0B710E6-65F5-44B9-B3CE-2F4FF1AF9B2A}"/>
                </a:ext>
              </a:extLst>
            </p:cNvPr>
            <p:cNvCxnSpPr/>
            <p:nvPr/>
          </p:nvCxnSpPr>
          <p:spPr>
            <a:xfrm>
              <a:off x="2742143" y="3429000"/>
              <a:ext cx="3733800" cy="728133"/>
            </a:xfrm>
            <a:prstGeom prst="bentConnector3">
              <a:avLst>
                <a:gd name="adj1" fmla="val -113"/>
              </a:avLst>
            </a:prstGeom>
          </p:spPr>
          <p:style>
            <a:lnRef idx="3">
              <a:schemeClr val="accent5"/>
            </a:lnRef>
            <a:fillRef idx="0">
              <a:schemeClr val="accent5"/>
            </a:fillRef>
            <a:effectRef idx="2">
              <a:schemeClr val="accent5"/>
            </a:effectRef>
            <a:fontRef idx="minor">
              <a:schemeClr val="tx1"/>
            </a:fontRef>
          </p:style>
        </p:cxnSp>
        <p:cxnSp>
          <p:nvCxnSpPr>
            <p:cNvPr id="27" name="Straight Arrow Connector 26">
              <a:extLst>
                <a:ext uri="{FF2B5EF4-FFF2-40B4-BE49-F238E27FC236}">
                  <a16:creationId xmlns:a16="http://schemas.microsoft.com/office/drawing/2014/main" id="{D1D1925B-CAD3-4FED-8017-63301DAEF219}"/>
                </a:ext>
              </a:extLst>
            </p:cNvPr>
            <p:cNvCxnSpPr/>
            <p:nvPr/>
          </p:nvCxnSpPr>
          <p:spPr>
            <a:xfrm flipV="1">
              <a:off x="6468533" y="3266925"/>
              <a:ext cx="0" cy="8817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34" name="Connector: Elbow 33">
              <a:extLst>
                <a:ext uri="{FF2B5EF4-FFF2-40B4-BE49-F238E27FC236}">
                  <a16:creationId xmlns:a16="http://schemas.microsoft.com/office/drawing/2014/main" id="{F419F6A3-F236-4489-8574-92DD04D28731}"/>
                </a:ext>
              </a:extLst>
            </p:cNvPr>
            <p:cNvCxnSpPr>
              <a:cxnSpLocks/>
            </p:cNvCxnSpPr>
            <p:nvPr/>
          </p:nvCxnSpPr>
          <p:spPr>
            <a:xfrm>
              <a:off x="1710267" y="3344333"/>
              <a:ext cx="5054602" cy="1914174"/>
            </a:xfrm>
            <a:prstGeom prst="bentConnector3">
              <a:avLst>
                <a:gd name="adj1" fmla="val 84"/>
              </a:avLst>
            </a:prstGeom>
          </p:spPr>
          <p:style>
            <a:lnRef idx="3">
              <a:schemeClr val="accent5"/>
            </a:lnRef>
            <a:fillRef idx="0">
              <a:schemeClr val="accent5"/>
            </a:fillRef>
            <a:effectRef idx="2">
              <a:schemeClr val="accent5"/>
            </a:effectRef>
            <a:fontRef idx="minor">
              <a:schemeClr val="tx1"/>
            </a:fontRef>
          </p:style>
        </p:cxnSp>
        <p:cxnSp>
          <p:nvCxnSpPr>
            <p:cNvPr id="37" name="Straight Arrow Connector 36">
              <a:extLst>
                <a:ext uri="{FF2B5EF4-FFF2-40B4-BE49-F238E27FC236}">
                  <a16:creationId xmlns:a16="http://schemas.microsoft.com/office/drawing/2014/main" id="{C163DF69-4202-4605-9057-81D87057E2F3}"/>
                </a:ext>
              </a:extLst>
            </p:cNvPr>
            <p:cNvCxnSpPr>
              <a:cxnSpLocks/>
            </p:cNvCxnSpPr>
            <p:nvPr/>
          </p:nvCxnSpPr>
          <p:spPr>
            <a:xfrm flipV="1">
              <a:off x="6764869" y="3258460"/>
              <a:ext cx="0" cy="200004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43" name="Connector: Elbow 42">
              <a:extLst>
                <a:ext uri="{FF2B5EF4-FFF2-40B4-BE49-F238E27FC236}">
                  <a16:creationId xmlns:a16="http://schemas.microsoft.com/office/drawing/2014/main" id="{7F319028-E8E9-45E5-8CEB-C14703AEC951}"/>
                </a:ext>
              </a:extLst>
            </p:cNvPr>
            <p:cNvCxnSpPr>
              <a:cxnSpLocks/>
            </p:cNvCxnSpPr>
            <p:nvPr/>
          </p:nvCxnSpPr>
          <p:spPr>
            <a:xfrm flipV="1">
              <a:off x="2183074" y="1876275"/>
              <a:ext cx="4911721" cy="1460976"/>
            </a:xfrm>
            <a:prstGeom prst="bentConnector3">
              <a:avLst>
                <a:gd name="adj1" fmla="val -226"/>
              </a:avLst>
            </a:prstGeom>
          </p:spPr>
          <p:style>
            <a:lnRef idx="3">
              <a:schemeClr val="accent5"/>
            </a:lnRef>
            <a:fillRef idx="0">
              <a:schemeClr val="accent5"/>
            </a:fillRef>
            <a:effectRef idx="2">
              <a:schemeClr val="accent5"/>
            </a:effectRef>
            <a:fontRef idx="minor">
              <a:schemeClr val="tx1"/>
            </a:fontRef>
          </p:style>
        </p:cxnSp>
        <p:cxnSp>
          <p:nvCxnSpPr>
            <p:cNvPr id="44" name="Straight Arrow Connector 43">
              <a:extLst>
                <a:ext uri="{FF2B5EF4-FFF2-40B4-BE49-F238E27FC236}">
                  <a16:creationId xmlns:a16="http://schemas.microsoft.com/office/drawing/2014/main" id="{E5B00A7D-3A9E-4853-A919-215EB3CA7740}"/>
                </a:ext>
              </a:extLst>
            </p:cNvPr>
            <p:cNvCxnSpPr>
              <a:cxnSpLocks/>
            </p:cNvCxnSpPr>
            <p:nvPr/>
          </p:nvCxnSpPr>
          <p:spPr>
            <a:xfrm>
              <a:off x="7087652" y="1876275"/>
              <a:ext cx="0" cy="901841"/>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58" name="Connector: Elbow 57">
              <a:extLst>
                <a:ext uri="{FF2B5EF4-FFF2-40B4-BE49-F238E27FC236}">
                  <a16:creationId xmlns:a16="http://schemas.microsoft.com/office/drawing/2014/main" id="{73B0DF66-070B-441D-8BEE-0E9411386CC7}"/>
                </a:ext>
              </a:extLst>
            </p:cNvPr>
            <p:cNvCxnSpPr>
              <a:cxnSpLocks/>
            </p:cNvCxnSpPr>
            <p:nvPr/>
          </p:nvCxnSpPr>
          <p:spPr>
            <a:xfrm flipV="1">
              <a:off x="971451" y="1428750"/>
              <a:ext cx="6410325" cy="1495426"/>
            </a:xfrm>
            <a:prstGeom prst="bentConnector3">
              <a:avLst>
                <a:gd name="adj1" fmla="val 74"/>
              </a:avLst>
            </a:prstGeom>
            <a:ln>
              <a:tailEnd type="none"/>
            </a:ln>
          </p:spPr>
          <p:style>
            <a:lnRef idx="3">
              <a:schemeClr val="accent5"/>
            </a:lnRef>
            <a:fillRef idx="0">
              <a:schemeClr val="accent5"/>
            </a:fillRef>
            <a:effectRef idx="2">
              <a:schemeClr val="accent5"/>
            </a:effectRef>
            <a:fontRef idx="minor">
              <a:schemeClr val="tx1"/>
            </a:fontRef>
          </p:style>
        </p:cxnSp>
        <p:cxnSp>
          <p:nvCxnSpPr>
            <p:cNvPr id="62" name="Straight Arrow Connector 61">
              <a:extLst>
                <a:ext uri="{FF2B5EF4-FFF2-40B4-BE49-F238E27FC236}">
                  <a16:creationId xmlns:a16="http://schemas.microsoft.com/office/drawing/2014/main" id="{AB94D49B-E88E-4CDB-8C83-53EB579F495B}"/>
                </a:ext>
              </a:extLst>
            </p:cNvPr>
            <p:cNvCxnSpPr/>
            <p:nvPr/>
          </p:nvCxnSpPr>
          <p:spPr>
            <a:xfrm>
              <a:off x="7372350" y="1428750"/>
              <a:ext cx="0" cy="137651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65" name="Connector: Elbow 64">
              <a:extLst>
                <a:ext uri="{FF2B5EF4-FFF2-40B4-BE49-F238E27FC236}">
                  <a16:creationId xmlns:a16="http://schemas.microsoft.com/office/drawing/2014/main" id="{2E602E71-8AFD-42E2-AA38-D713BA211E03}"/>
                </a:ext>
              </a:extLst>
            </p:cNvPr>
            <p:cNvCxnSpPr>
              <a:cxnSpLocks/>
            </p:cNvCxnSpPr>
            <p:nvPr/>
          </p:nvCxnSpPr>
          <p:spPr>
            <a:xfrm>
              <a:off x="960967" y="3384788"/>
              <a:ext cx="6735233" cy="1258649"/>
            </a:xfrm>
            <a:prstGeom prst="bentConnector3">
              <a:avLst>
                <a:gd name="adj1" fmla="val -63"/>
              </a:avLst>
            </a:prstGeom>
          </p:spPr>
          <p:style>
            <a:lnRef idx="3">
              <a:schemeClr val="accent5"/>
            </a:lnRef>
            <a:fillRef idx="0">
              <a:schemeClr val="accent5"/>
            </a:fillRef>
            <a:effectRef idx="2">
              <a:schemeClr val="accent5"/>
            </a:effectRef>
            <a:fontRef idx="minor">
              <a:schemeClr val="tx1"/>
            </a:fontRef>
          </p:style>
        </p:cxnSp>
        <p:cxnSp>
          <p:nvCxnSpPr>
            <p:cNvPr id="71" name="Straight Arrow Connector 70">
              <a:extLst>
                <a:ext uri="{FF2B5EF4-FFF2-40B4-BE49-F238E27FC236}">
                  <a16:creationId xmlns:a16="http://schemas.microsoft.com/office/drawing/2014/main" id="{208153EB-4E47-40E9-B229-290997798F54}"/>
                </a:ext>
              </a:extLst>
            </p:cNvPr>
            <p:cNvCxnSpPr>
              <a:cxnSpLocks/>
            </p:cNvCxnSpPr>
            <p:nvPr/>
          </p:nvCxnSpPr>
          <p:spPr>
            <a:xfrm flipV="1">
              <a:off x="7696200" y="3258460"/>
              <a:ext cx="0" cy="138497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73" name="Connector: Elbow 72">
              <a:extLst>
                <a:ext uri="{FF2B5EF4-FFF2-40B4-BE49-F238E27FC236}">
                  <a16:creationId xmlns:a16="http://schemas.microsoft.com/office/drawing/2014/main" id="{63BFF1C7-D954-4BA4-AF4E-9321B3BA7B2E}"/>
                </a:ext>
              </a:extLst>
            </p:cNvPr>
            <p:cNvCxnSpPr>
              <a:cxnSpLocks/>
            </p:cNvCxnSpPr>
            <p:nvPr/>
          </p:nvCxnSpPr>
          <p:spPr>
            <a:xfrm flipV="1">
              <a:off x="725143" y="1695500"/>
              <a:ext cx="7270007" cy="1505569"/>
            </a:xfrm>
            <a:prstGeom prst="bentConnector3">
              <a:avLst>
                <a:gd name="adj1" fmla="val -49"/>
              </a:avLst>
            </a:prstGeom>
            <a:ln>
              <a:tailEnd type="none"/>
            </a:ln>
          </p:spPr>
          <p:style>
            <a:lnRef idx="3">
              <a:schemeClr val="accent5"/>
            </a:lnRef>
            <a:fillRef idx="0">
              <a:schemeClr val="accent5"/>
            </a:fillRef>
            <a:effectRef idx="2">
              <a:schemeClr val="accent5"/>
            </a:effectRef>
            <a:fontRef idx="minor">
              <a:schemeClr val="tx1"/>
            </a:fontRef>
          </p:style>
        </p:cxnSp>
        <p:cxnSp>
          <p:nvCxnSpPr>
            <p:cNvPr id="78" name="Straight Arrow Connector 77">
              <a:extLst>
                <a:ext uri="{FF2B5EF4-FFF2-40B4-BE49-F238E27FC236}">
                  <a16:creationId xmlns:a16="http://schemas.microsoft.com/office/drawing/2014/main" id="{3DBD33FC-754C-437E-8AC2-2D2DCBE0CE89}"/>
                </a:ext>
              </a:extLst>
            </p:cNvPr>
            <p:cNvCxnSpPr/>
            <p:nvPr/>
          </p:nvCxnSpPr>
          <p:spPr>
            <a:xfrm>
              <a:off x="7995150" y="1695500"/>
              <a:ext cx="0" cy="110976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84" name="Connector: Elbow 83">
              <a:extLst>
                <a:ext uri="{FF2B5EF4-FFF2-40B4-BE49-F238E27FC236}">
                  <a16:creationId xmlns:a16="http://schemas.microsoft.com/office/drawing/2014/main" id="{5F537792-2110-4877-9117-4891E242137E}"/>
                </a:ext>
              </a:extLst>
            </p:cNvPr>
            <p:cNvCxnSpPr>
              <a:cxnSpLocks/>
            </p:cNvCxnSpPr>
            <p:nvPr/>
          </p:nvCxnSpPr>
          <p:spPr>
            <a:xfrm>
              <a:off x="1171575" y="3124200"/>
              <a:ext cx="7134225" cy="1952625"/>
            </a:xfrm>
            <a:prstGeom prst="bentConnector3">
              <a:avLst>
                <a:gd name="adj1" fmla="val -67"/>
              </a:avLst>
            </a:prstGeom>
          </p:spPr>
          <p:style>
            <a:lnRef idx="3">
              <a:schemeClr val="accent5"/>
            </a:lnRef>
            <a:fillRef idx="0">
              <a:schemeClr val="accent5"/>
            </a:fillRef>
            <a:effectRef idx="2">
              <a:schemeClr val="accent5"/>
            </a:effectRef>
            <a:fontRef idx="minor">
              <a:schemeClr val="tx1"/>
            </a:fontRef>
          </p:style>
        </p:cxnSp>
        <p:cxnSp>
          <p:nvCxnSpPr>
            <p:cNvPr id="87" name="Straight Arrow Connector 86">
              <a:extLst>
                <a:ext uri="{FF2B5EF4-FFF2-40B4-BE49-F238E27FC236}">
                  <a16:creationId xmlns:a16="http://schemas.microsoft.com/office/drawing/2014/main" id="{9A442DA0-AF95-4A40-9A8B-3EB7D5DA6F8D}"/>
                </a:ext>
              </a:extLst>
            </p:cNvPr>
            <p:cNvCxnSpPr>
              <a:cxnSpLocks/>
            </p:cNvCxnSpPr>
            <p:nvPr/>
          </p:nvCxnSpPr>
          <p:spPr>
            <a:xfrm flipV="1">
              <a:off x="8305800" y="3258460"/>
              <a:ext cx="0" cy="1818365"/>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grpSp>
    </p:spTree>
    <p:extLst>
      <p:ext uri="{BB962C8B-B14F-4D97-AF65-F5344CB8AC3E}">
        <p14:creationId xmlns:p14="http://schemas.microsoft.com/office/powerpoint/2010/main" val="352817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1D35D6-C39C-4E11-A460-3482BAEC8DF7}"/>
              </a:ext>
            </a:extLst>
          </p:cNvPr>
          <p:cNvSpPr txBox="1"/>
          <p:nvPr/>
        </p:nvSpPr>
        <p:spPr>
          <a:xfrm>
            <a:off x="3695776" y="1503867"/>
            <a:ext cx="4372708" cy="707886"/>
          </a:xfrm>
          <a:prstGeom prst="rect">
            <a:avLst/>
          </a:prstGeom>
          <a:noFill/>
        </p:spPr>
        <p:txBody>
          <a:bodyPr wrap="square" rtlCol="0">
            <a:spAutoFit/>
          </a:bodyPr>
          <a:lstStyle/>
          <a:p>
            <a:pPr algn="ctr"/>
            <a:r>
              <a:rPr lang="en-US" sz="4000" dirty="0">
                <a:solidFill>
                  <a:schemeClr val="bg1"/>
                </a:solidFill>
                <a:latin typeface="Press Start 2P" panose="02000503000000000000" pitchFamily="1" charset="0"/>
              </a:rPr>
              <a:t>LEVEL 1</a:t>
            </a:r>
          </a:p>
        </p:txBody>
      </p:sp>
      <p:sp>
        <p:nvSpPr>
          <p:cNvPr id="3" name="TextBox 2">
            <a:extLst>
              <a:ext uri="{FF2B5EF4-FFF2-40B4-BE49-F238E27FC236}">
                <a16:creationId xmlns:a16="http://schemas.microsoft.com/office/drawing/2014/main" id="{4AD70DE8-C5AB-4E5C-A607-46120DF22C09}"/>
              </a:ext>
            </a:extLst>
          </p:cNvPr>
          <p:cNvSpPr txBox="1"/>
          <p:nvPr/>
        </p:nvSpPr>
        <p:spPr>
          <a:xfrm>
            <a:off x="3184462" y="2657900"/>
            <a:ext cx="5395337" cy="523220"/>
          </a:xfrm>
          <a:prstGeom prst="rect">
            <a:avLst/>
          </a:prstGeom>
          <a:noFill/>
        </p:spPr>
        <p:txBody>
          <a:bodyPr wrap="square" rtlCol="0">
            <a:spAutoFit/>
          </a:bodyPr>
          <a:lstStyle/>
          <a:p>
            <a:r>
              <a:rPr lang="en-US" sz="2800">
                <a:solidFill>
                  <a:schemeClr val="bg1"/>
                </a:solidFill>
                <a:latin typeface="Press Start 2P" panose="02000503000000000000" pitchFamily="1" charset="0"/>
              </a:rPr>
              <a:t>ABOUT </a:t>
            </a:r>
            <a:r>
              <a:rPr lang="en-US" sz="2800" dirty="0">
                <a:solidFill>
                  <a:schemeClr val="bg1"/>
                </a:solidFill>
                <a:latin typeface="Press Start 2P" panose="02000503000000000000" pitchFamily="1" charset="0"/>
              </a:rPr>
              <a:t>THE 6502</a:t>
            </a:r>
          </a:p>
        </p:txBody>
      </p:sp>
    </p:spTree>
    <p:extLst>
      <p:ext uri="{BB962C8B-B14F-4D97-AF65-F5344CB8AC3E}">
        <p14:creationId xmlns:p14="http://schemas.microsoft.com/office/powerpoint/2010/main" val="3753574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48C55A-A52E-4177-9DAE-75A4415E3298}"/>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CONTROLLER INPUT</a:t>
            </a:r>
          </a:p>
        </p:txBody>
      </p:sp>
      <p:sp>
        <p:nvSpPr>
          <p:cNvPr id="3" name="TextBox 2">
            <a:extLst>
              <a:ext uri="{FF2B5EF4-FFF2-40B4-BE49-F238E27FC236}">
                <a16:creationId xmlns:a16="http://schemas.microsoft.com/office/drawing/2014/main" id="{2DD0FE60-B165-4BF6-9AA2-2A1FFB94A49D}"/>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Controller input is mapped to two locations in memory: 0x4016 for controller 1 and 0x4017 for controller 2. Each button is mapped to a bit, which can then be ANDed to determine if it is being pressed or not.</a:t>
            </a:r>
          </a:p>
        </p:txBody>
      </p:sp>
      <p:grpSp>
        <p:nvGrpSpPr>
          <p:cNvPr id="92" name="Group 91">
            <a:extLst>
              <a:ext uri="{FF2B5EF4-FFF2-40B4-BE49-F238E27FC236}">
                <a16:creationId xmlns:a16="http://schemas.microsoft.com/office/drawing/2014/main" id="{ABF37A40-BE67-455A-8C95-843C0CBFF10A}"/>
              </a:ext>
            </a:extLst>
          </p:cNvPr>
          <p:cNvGrpSpPr/>
          <p:nvPr/>
        </p:nvGrpSpPr>
        <p:grpSpPr>
          <a:xfrm>
            <a:off x="1786927" y="1552221"/>
            <a:ext cx="8367781" cy="3829757"/>
            <a:chOff x="329602" y="1428750"/>
            <a:chExt cx="8367781" cy="3829757"/>
          </a:xfrm>
        </p:grpSpPr>
        <p:pic>
          <p:nvPicPr>
            <p:cNvPr id="7" name="Picture 6">
              <a:extLst>
                <a:ext uri="{FF2B5EF4-FFF2-40B4-BE49-F238E27FC236}">
                  <a16:creationId xmlns:a16="http://schemas.microsoft.com/office/drawing/2014/main" id="{0C403626-3CFD-4861-B772-BC33160825A2}"/>
                </a:ext>
              </a:extLst>
            </p:cNvPr>
            <p:cNvPicPr>
              <a:picLocks noChangeAspect="1"/>
            </p:cNvPicPr>
            <p:nvPr/>
          </p:nvPicPr>
          <p:blipFill rotWithShape="1">
            <a:blip r:embed="rId2">
              <a:extLst>
                <a:ext uri="{28A0092B-C50C-407E-A947-70E740481C1C}">
                  <a14:useLocalDpi xmlns:a14="http://schemas.microsoft.com/office/drawing/2010/main" val="0"/>
                </a:ext>
              </a:extLst>
            </a:blip>
            <a:srcRect t="17500" b="48750"/>
            <a:stretch/>
          </p:blipFill>
          <p:spPr>
            <a:xfrm>
              <a:off x="329602" y="2243137"/>
              <a:ext cx="3524250" cy="1585913"/>
            </a:xfrm>
            <a:prstGeom prst="rect">
              <a:avLst/>
            </a:prstGeom>
          </p:spPr>
        </p:pic>
        <p:sp>
          <p:nvSpPr>
            <p:cNvPr id="8" name="TextBox 7">
              <a:extLst>
                <a:ext uri="{FF2B5EF4-FFF2-40B4-BE49-F238E27FC236}">
                  <a16:creationId xmlns:a16="http://schemas.microsoft.com/office/drawing/2014/main" id="{92E47820-04E9-469D-A588-BA94D3CBEF25}"/>
                </a:ext>
              </a:extLst>
            </p:cNvPr>
            <p:cNvSpPr txBox="1"/>
            <p:nvPr/>
          </p:nvSpPr>
          <p:spPr>
            <a:xfrm>
              <a:off x="5936648" y="2805260"/>
              <a:ext cx="2760735" cy="461665"/>
            </a:xfrm>
            <a:prstGeom prst="rect">
              <a:avLst/>
            </a:prstGeom>
            <a:noFill/>
            <a:ln>
              <a:noFill/>
            </a:ln>
          </p:spPr>
          <p:txBody>
            <a:bodyPr wrap="square" rtlCol="0">
              <a:spAutoFit/>
            </a:bodyPr>
            <a:lstStyle/>
            <a:p>
              <a:r>
                <a:rPr lang="en-US" sz="2400" dirty="0">
                  <a:solidFill>
                    <a:schemeClr val="accent1"/>
                  </a:solidFill>
                  <a:latin typeface="Press Start 2P" panose="02000503000000000000" pitchFamily="1" charset="0"/>
                </a:rPr>
                <a:t>10001000</a:t>
              </a:r>
            </a:p>
          </p:txBody>
        </p:sp>
        <p:grpSp>
          <p:nvGrpSpPr>
            <p:cNvPr id="22" name="Group 21">
              <a:extLst>
                <a:ext uri="{FF2B5EF4-FFF2-40B4-BE49-F238E27FC236}">
                  <a16:creationId xmlns:a16="http://schemas.microsoft.com/office/drawing/2014/main" id="{62E23184-1136-4D09-A759-FA2493C326C8}"/>
                </a:ext>
              </a:extLst>
            </p:cNvPr>
            <p:cNvGrpSpPr/>
            <p:nvPr/>
          </p:nvGrpSpPr>
          <p:grpSpPr>
            <a:xfrm>
              <a:off x="3208867" y="3266925"/>
              <a:ext cx="2971800" cy="1211942"/>
              <a:chOff x="3208867" y="3266925"/>
              <a:chExt cx="2971800" cy="1211942"/>
            </a:xfrm>
          </p:grpSpPr>
          <p:cxnSp>
            <p:nvCxnSpPr>
              <p:cNvPr id="18" name="Connector: Elbow 17">
                <a:extLst>
                  <a:ext uri="{FF2B5EF4-FFF2-40B4-BE49-F238E27FC236}">
                    <a16:creationId xmlns:a16="http://schemas.microsoft.com/office/drawing/2014/main" id="{75B0ABD8-9841-4861-A450-E86598CD01E6}"/>
                  </a:ext>
                </a:extLst>
              </p:cNvPr>
              <p:cNvCxnSpPr/>
              <p:nvPr/>
            </p:nvCxnSpPr>
            <p:spPr>
              <a:xfrm>
                <a:off x="3208867" y="3429000"/>
                <a:ext cx="2971800" cy="1049867"/>
              </a:xfrm>
              <a:prstGeom prst="bentConnector3">
                <a:avLst>
                  <a:gd name="adj1" fmla="val 142"/>
                </a:avLst>
              </a:prstGeom>
            </p:spPr>
            <p:style>
              <a:lnRef idx="3">
                <a:schemeClr val="accent5"/>
              </a:lnRef>
              <a:fillRef idx="0">
                <a:schemeClr val="accent5"/>
              </a:fillRef>
              <a:effectRef idx="2">
                <a:schemeClr val="accent5"/>
              </a:effectRef>
              <a:fontRef idx="minor">
                <a:schemeClr val="tx1"/>
              </a:fontRef>
            </p:style>
          </p:cxnSp>
          <p:cxnSp>
            <p:nvCxnSpPr>
              <p:cNvPr id="20" name="Straight Arrow Connector 19">
                <a:extLst>
                  <a:ext uri="{FF2B5EF4-FFF2-40B4-BE49-F238E27FC236}">
                    <a16:creationId xmlns:a16="http://schemas.microsoft.com/office/drawing/2014/main" id="{B6B0D8C2-290C-4543-A2F8-6F40B19BF4ED}"/>
                  </a:ext>
                </a:extLst>
              </p:cNvPr>
              <p:cNvCxnSpPr/>
              <p:nvPr/>
            </p:nvCxnSpPr>
            <p:spPr>
              <a:xfrm flipV="1">
                <a:off x="6180667" y="3266925"/>
                <a:ext cx="0" cy="12119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grpSp>
        <p:cxnSp>
          <p:nvCxnSpPr>
            <p:cNvPr id="24" name="Connector: Elbow 23">
              <a:extLst>
                <a:ext uri="{FF2B5EF4-FFF2-40B4-BE49-F238E27FC236}">
                  <a16:creationId xmlns:a16="http://schemas.microsoft.com/office/drawing/2014/main" id="{F0B710E6-65F5-44B9-B3CE-2F4FF1AF9B2A}"/>
                </a:ext>
              </a:extLst>
            </p:cNvPr>
            <p:cNvCxnSpPr/>
            <p:nvPr/>
          </p:nvCxnSpPr>
          <p:spPr>
            <a:xfrm>
              <a:off x="2742143" y="3429000"/>
              <a:ext cx="3733800" cy="728133"/>
            </a:xfrm>
            <a:prstGeom prst="bentConnector3">
              <a:avLst>
                <a:gd name="adj1" fmla="val -113"/>
              </a:avLst>
            </a:prstGeom>
          </p:spPr>
          <p:style>
            <a:lnRef idx="3">
              <a:schemeClr val="accent5"/>
            </a:lnRef>
            <a:fillRef idx="0">
              <a:schemeClr val="accent5"/>
            </a:fillRef>
            <a:effectRef idx="2">
              <a:schemeClr val="accent5"/>
            </a:effectRef>
            <a:fontRef idx="minor">
              <a:schemeClr val="tx1"/>
            </a:fontRef>
          </p:style>
        </p:cxnSp>
        <p:cxnSp>
          <p:nvCxnSpPr>
            <p:cNvPr id="27" name="Straight Arrow Connector 26">
              <a:extLst>
                <a:ext uri="{FF2B5EF4-FFF2-40B4-BE49-F238E27FC236}">
                  <a16:creationId xmlns:a16="http://schemas.microsoft.com/office/drawing/2014/main" id="{D1D1925B-CAD3-4FED-8017-63301DAEF219}"/>
                </a:ext>
              </a:extLst>
            </p:cNvPr>
            <p:cNvCxnSpPr/>
            <p:nvPr/>
          </p:nvCxnSpPr>
          <p:spPr>
            <a:xfrm flipV="1">
              <a:off x="6468533" y="3266925"/>
              <a:ext cx="0" cy="8817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34" name="Connector: Elbow 33">
              <a:extLst>
                <a:ext uri="{FF2B5EF4-FFF2-40B4-BE49-F238E27FC236}">
                  <a16:creationId xmlns:a16="http://schemas.microsoft.com/office/drawing/2014/main" id="{F419F6A3-F236-4489-8574-92DD04D28731}"/>
                </a:ext>
              </a:extLst>
            </p:cNvPr>
            <p:cNvCxnSpPr>
              <a:cxnSpLocks/>
            </p:cNvCxnSpPr>
            <p:nvPr/>
          </p:nvCxnSpPr>
          <p:spPr>
            <a:xfrm>
              <a:off x="1710267" y="3344333"/>
              <a:ext cx="5054602" cy="1914174"/>
            </a:xfrm>
            <a:prstGeom prst="bentConnector3">
              <a:avLst>
                <a:gd name="adj1" fmla="val 84"/>
              </a:avLst>
            </a:prstGeom>
          </p:spPr>
          <p:style>
            <a:lnRef idx="3">
              <a:schemeClr val="accent5"/>
            </a:lnRef>
            <a:fillRef idx="0">
              <a:schemeClr val="accent5"/>
            </a:fillRef>
            <a:effectRef idx="2">
              <a:schemeClr val="accent5"/>
            </a:effectRef>
            <a:fontRef idx="minor">
              <a:schemeClr val="tx1"/>
            </a:fontRef>
          </p:style>
        </p:cxnSp>
        <p:cxnSp>
          <p:nvCxnSpPr>
            <p:cNvPr id="37" name="Straight Arrow Connector 36">
              <a:extLst>
                <a:ext uri="{FF2B5EF4-FFF2-40B4-BE49-F238E27FC236}">
                  <a16:creationId xmlns:a16="http://schemas.microsoft.com/office/drawing/2014/main" id="{C163DF69-4202-4605-9057-81D87057E2F3}"/>
                </a:ext>
              </a:extLst>
            </p:cNvPr>
            <p:cNvCxnSpPr>
              <a:cxnSpLocks/>
            </p:cNvCxnSpPr>
            <p:nvPr/>
          </p:nvCxnSpPr>
          <p:spPr>
            <a:xfrm flipV="1">
              <a:off x="6764869" y="3258460"/>
              <a:ext cx="0" cy="200004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43" name="Connector: Elbow 42">
              <a:extLst>
                <a:ext uri="{FF2B5EF4-FFF2-40B4-BE49-F238E27FC236}">
                  <a16:creationId xmlns:a16="http://schemas.microsoft.com/office/drawing/2014/main" id="{7F319028-E8E9-45E5-8CEB-C14703AEC951}"/>
                </a:ext>
              </a:extLst>
            </p:cNvPr>
            <p:cNvCxnSpPr>
              <a:cxnSpLocks/>
            </p:cNvCxnSpPr>
            <p:nvPr/>
          </p:nvCxnSpPr>
          <p:spPr>
            <a:xfrm flipV="1">
              <a:off x="2183074" y="1876275"/>
              <a:ext cx="4911721" cy="1460976"/>
            </a:xfrm>
            <a:prstGeom prst="bentConnector3">
              <a:avLst>
                <a:gd name="adj1" fmla="val -226"/>
              </a:avLst>
            </a:prstGeom>
          </p:spPr>
          <p:style>
            <a:lnRef idx="3">
              <a:schemeClr val="accent5"/>
            </a:lnRef>
            <a:fillRef idx="0">
              <a:schemeClr val="accent5"/>
            </a:fillRef>
            <a:effectRef idx="2">
              <a:schemeClr val="accent5"/>
            </a:effectRef>
            <a:fontRef idx="minor">
              <a:schemeClr val="tx1"/>
            </a:fontRef>
          </p:style>
        </p:cxnSp>
        <p:cxnSp>
          <p:nvCxnSpPr>
            <p:cNvPr id="44" name="Straight Arrow Connector 43">
              <a:extLst>
                <a:ext uri="{FF2B5EF4-FFF2-40B4-BE49-F238E27FC236}">
                  <a16:creationId xmlns:a16="http://schemas.microsoft.com/office/drawing/2014/main" id="{E5B00A7D-3A9E-4853-A919-215EB3CA7740}"/>
                </a:ext>
              </a:extLst>
            </p:cNvPr>
            <p:cNvCxnSpPr>
              <a:cxnSpLocks/>
            </p:cNvCxnSpPr>
            <p:nvPr/>
          </p:nvCxnSpPr>
          <p:spPr>
            <a:xfrm>
              <a:off x="7087652" y="1876275"/>
              <a:ext cx="0" cy="901841"/>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58" name="Connector: Elbow 57">
              <a:extLst>
                <a:ext uri="{FF2B5EF4-FFF2-40B4-BE49-F238E27FC236}">
                  <a16:creationId xmlns:a16="http://schemas.microsoft.com/office/drawing/2014/main" id="{73B0DF66-070B-441D-8BEE-0E9411386CC7}"/>
                </a:ext>
              </a:extLst>
            </p:cNvPr>
            <p:cNvCxnSpPr>
              <a:cxnSpLocks/>
            </p:cNvCxnSpPr>
            <p:nvPr/>
          </p:nvCxnSpPr>
          <p:spPr>
            <a:xfrm flipV="1">
              <a:off x="971451" y="1428750"/>
              <a:ext cx="6410325" cy="1495426"/>
            </a:xfrm>
            <a:prstGeom prst="bentConnector3">
              <a:avLst>
                <a:gd name="adj1" fmla="val 74"/>
              </a:avLst>
            </a:prstGeom>
            <a:ln>
              <a:tailEnd type="none"/>
            </a:ln>
          </p:spPr>
          <p:style>
            <a:lnRef idx="3">
              <a:schemeClr val="accent5"/>
            </a:lnRef>
            <a:fillRef idx="0">
              <a:schemeClr val="accent5"/>
            </a:fillRef>
            <a:effectRef idx="2">
              <a:schemeClr val="accent5"/>
            </a:effectRef>
            <a:fontRef idx="minor">
              <a:schemeClr val="tx1"/>
            </a:fontRef>
          </p:style>
        </p:cxnSp>
        <p:cxnSp>
          <p:nvCxnSpPr>
            <p:cNvPr id="62" name="Straight Arrow Connector 61">
              <a:extLst>
                <a:ext uri="{FF2B5EF4-FFF2-40B4-BE49-F238E27FC236}">
                  <a16:creationId xmlns:a16="http://schemas.microsoft.com/office/drawing/2014/main" id="{AB94D49B-E88E-4CDB-8C83-53EB579F495B}"/>
                </a:ext>
              </a:extLst>
            </p:cNvPr>
            <p:cNvCxnSpPr/>
            <p:nvPr/>
          </p:nvCxnSpPr>
          <p:spPr>
            <a:xfrm>
              <a:off x="7372350" y="1428750"/>
              <a:ext cx="0" cy="137651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65" name="Connector: Elbow 64">
              <a:extLst>
                <a:ext uri="{FF2B5EF4-FFF2-40B4-BE49-F238E27FC236}">
                  <a16:creationId xmlns:a16="http://schemas.microsoft.com/office/drawing/2014/main" id="{2E602E71-8AFD-42E2-AA38-D713BA211E03}"/>
                </a:ext>
              </a:extLst>
            </p:cNvPr>
            <p:cNvCxnSpPr>
              <a:cxnSpLocks/>
            </p:cNvCxnSpPr>
            <p:nvPr/>
          </p:nvCxnSpPr>
          <p:spPr>
            <a:xfrm>
              <a:off x="960967" y="3384788"/>
              <a:ext cx="6735233" cy="1258649"/>
            </a:xfrm>
            <a:prstGeom prst="bentConnector3">
              <a:avLst>
                <a:gd name="adj1" fmla="val -63"/>
              </a:avLst>
            </a:prstGeom>
          </p:spPr>
          <p:style>
            <a:lnRef idx="3">
              <a:schemeClr val="accent5"/>
            </a:lnRef>
            <a:fillRef idx="0">
              <a:schemeClr val="accent5"/>
            </a:fillRef>
            <a:effectRef idx="2">
              <a:schemeClr val="accent5"/>
            </a:effectRef>
            <a:fontRef idx="minor">
              <a:schemeClr val="tx1"/>
            </a:fontRef>
          </p:style>
        </p:cxnSp>
        <p:cxnSp>
          <p:nvCxnSpPr>
            <p:cNvPr id="71" name="Straight Arrow Connector 70">
              <a:extLst>
                <a:ext uri="{FF2B5EF4-FFF2-40B4-BE49-F238E27FC236}">
                  <a16:creationId xmlns:a16="http://schemas.microsoft.com/office/drawing/2014/main" id="{208153EB-4E47-40E9-B229-290997798F54}"/>
                </a:ext>
              </a:extLst>
            </p:cNvPr>
            <p:cNvCxnSpPr>
              <a:cxnSpLocks/>
            </p:cNvCxnSpPr>
            <p:nvPr/>
          </p:nvCxnSpPr>
          <p:spPr>
            <a:xfrm flipV="1">
              <a:off x="7696200" y="3258460"/>
              <a:ext cx="0" cy="138497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73" name="Connector: Elbow 72">
              <a:extLst>
                <a:ext uri="{FF2B5EF4-FFF2-40B4-BE49-F238E27FC236}">
                  <a16:creationId xmlns:a16="http://schemas.microsoft.com/office/drawing/2014/main" id="{63BFF1C7-D954-4BA4-AF4E-9321B3BA7B2E}"/>
                </a:ext>
              </a:extLst>
            </p:cNvPr>
            <p:cNvCxnSpPr>
              <a:cxnSpLocks/>
            </p:cNvCxnSpPr>
            <p:nvPr/>
          </p:nvCxnSpPr>
          <p:spPr>
            <a:xfrm flipV="1">
              <a:off x="725143" y="1695500"/>
              <a:ext cx="7270007" cy="1505569"/>
            </a:xfrm>
            <a:prstGeom prst="bentConnector3">
              <a:avLst>
                <a:gd name="adj1" fmla="val -49"/>
              </a:avLst>
            </a:prstGeom>
            <a:ln>
              <a:tailEnd type="none"/>
            </a:ln>
          </p:spPr>
          <p:style>
            <a:lnRef idx="3">
              <a:schemeClr val="accent5"/>
            </a:lnRef>
            <a:fillRef idx="0">
              <a:schemeClr val="accent5"/>
            </a:fillRef>
            <a:effectRef idx="2">
              <a:schemeClr val="accent5"/>
            </a:effectRef>
            <a:fontRef idx="minor">
              <a:schemeClr val="tx1"/>
            </a:fontRef>
          </p:style>
        </p:cxnSp>
        <p:cxnSp>
          <p:nvCxnSpPr>
            <p:cNvPr id="78" name="Straight Arrow Connector 77">
              <a:extLst>
                <a:ext uri="{FF2B5EF4-FFF2-40B4-BE49-F238E27FC236}">
                  <a16:creationId xmlns:a16="http://schemas.microsoft.com/office/drawing/2014/main" id="{3DBD33FC-754C-437E-8AC2-2D2DCBE0CE89}"/>
                </a:ext>
              </a:extLst>
            </p:cNvPr>
            <p:cNvCxnSpPr/>
            <p:nvPr/>
          </p:nvCxnSpPr>
          <p:spPr>
            <a:xfrm>
              <a:off x="7995150" y="1695500"/>
              <a:ext cx="0" cy="110976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84" name="Connector: Elbow 83">
              <a:extLst>
                <a:ext uri="{FF2B5EF4-FFF2-40B4-BE49-F238E27FC236}">
                  <a16:creationId xmlns:a16="http://schemas.microsoft.com/office/drawing/2014/main" id="{5F537792-2110-4877-9117-4891E242137E}"/>
                </a:ext>
              </a:extLst>
            </p:cNvPr>
            <p:cNvCxnSpPr>
              <a:cxnSpLocks/>
            </p:cNvCxnSpPr>
            <p:nvPr/>
          </p:nvCxnSpPr>
          <p:spPr>
            <a:xfrm>
              <a:off x="1171575" y="3124200"/>
              <a:ext cx="7134225" cy="1952625"/>
            </a:xfrm>
            <a:prstGeom prst="bentConnector3">
              <a:avLst>
                <a:gd name="adj1" fmla="val -67"/>
              </a:avLst>
            </a:prstGeom>
          </p:spPr>
          <p:style>
            <a:lnRef idx="3">
              <a:schemeClr val="accent5"/>
            </a:lnRef>
            <a:fillRef idx="0">
              <a:schemeClr val="accent5"/>
            </a:fillRef>
            <a:effectRef idx="2">
              <a:schemeClr val="accent5"/>
            </a:effectRef>
            <a:fontRef idx="minor">
              <a:schemeClr val="tx1"/>
            </a:fontRef>
          </p:style>
        </p:cxnSp>
        <p:cxnSp>
          <p:nvCxnSpPr>
            <p:cNvPr id="87" name="Straight Arrow Connector 86">
              <a:extLst>
                <a:ext uri="{FF2B5EF4-FFF2-40B4-BE49-F238E27FC236}">
                  <a16:creationId xmlns:a16="http://schemas.microsoft.com/office/drawing/2014/main" id="{9A442DA0-AF95-4A40-9A8B-3EB7D5DA6F8D}"/>
                </a:ext>
              </a:extLst>
            </p:cNvPr>
            <p:cNvCxnSpPr>
              <a:cxnSpLocks/>
            </p:cNvCxnSpPr>
            <p:nvPr/>
          </p:nvCxnSpPr>
          <p:spPr>
            <a:xfrm flipV="1">
              <a:off x="8305800" y="3258460"/>
              <a:ext cx="0" cy="1818365"/>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grpSp>
      <p:sp>
        <p:nvSpPr>
          <p:cNvPr id="4" name="Oval 3">
            <a:extLst>
              <a:ext uri="{FF2B5EF4-FFF2-40B4-BE49-F238E27FC236}">
                <a16:creationId xmlns:a16="http://schemas.microsoft.com/office/drawing/2014/main" id="{DD9A9C14-5FF3-4C5E-8550-526543CAC1BE}"/>
              </a:ext>
            </a:extLst>
          </p:cNvPr>
          <p:cNvSpPr/>
          <p:nvPr/>
        </p:nvSpPr>
        <p:spPr>
          <a:xfrm>
            <a:off x="4559212" y="3392027"/>
            <a:ext cx="199142" cy="19914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9FBC860-684E-4848-B404-41DE56CB170D}"/>
              </a:ext>
            </a:extLst>
          </p:cNvPr>
          <p:cNvSpPr/>
          <p:nvPr/>
        </p:nvSpPr>
        <p:spPr>
          <a:xfrm>
            <a:off x="2329204" y="2960577"/>
            <a:ext cx="199142" cy="19914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948AD7EE-92BE-4462-A5B6-36C92C871CCA}"/>
              </a:ext>
            </a:extLst>
          </p:cNvPr>
          <p:cNvSpPr txBox="1"/>
          <p:nvPr/>
        </p:nvSpPr>
        <p:spPr>
          <a:xfrm>
            <a:off x="5391699" y="2921978"/>
            <a:ext cx="1838692" cy="461665"/>
          </a:xfrm>
          <a:prstGeom prst="rect">
            <a:avLst/>
          </a:prstGeom>
          <a:noFill/>
          <a:ln>
            <a:noFill/>
          </a:ln>
        </p:spPr>
        <p:txBody>
          <a:bodyPr wrap="square" rtlCol="0">
            <a:spAutoFit/>
          </a:bodyPr>
          <a:lstStyle/>
          <a:p>
            <a:r>
              <a:rPr lang="en-US" sz="2400" dirty="0">
                <a:solidFill>
                  <a:schemeClr val="accent4"/>
                </a:solidFill>
                <a:latin typeface="Press Start 2P" panose="02000503000000000000" pitchFamily="1" charset="0"/>
              </a:rPr>
              <a:t>$88 =</a:t>
            </a:r>
          </a:p>
        </p:txBody>
      </p:sp>
    </p:spTree>
    <p:extLst>
      <p:ext uri="{BB962C8B-B14F-4D97-AF65-F5344CB8AC3E}">
        <p14:creationId xmlns:p14="http://schemas.microsoft.com/office/powerpoint/2010/main" val="3287645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1D35D6-C39C-4E11-A460-3482BAEC8DF7}"/>
              </a:ext>
            </a:extLst>
          </p:cNvPr>
          <p:cNvSpPr txBox="1"/>
          <p:nvPr/>
        </p:nvSpPr>
        <p:spPr>
          <a:xfrm>
            <a:off x="3695776" y="1503867"/>
            <a:ext cx="4372708" cy="707886"/>
          </a:xfrm>
          <a:prstGeom prst="rect">
            <a:avLst/>
          </a:prstGeom>
          <a:noFill/>
        </p:spPr>
        <p:txBody>
          <a:bodyPr wrap="square" rtlCol="0">
            <a:spAutoFit/>
          </a:bodyPr>
          <a:lstStyle/>
          <a:p>
            <a:pPr algn="ctr"/>
            <a:r>
              <a:rPr lang="en-US" sz="4000" dirty="0">
                <a:solidFill>
                  <a:schemeClr val="bg1"/>
                </a:solidFill>
                <a:latin typeface="Press Start 2P" panose="02000503000000000000" pitchFamily="1" charset="0"/>
              </a:rPr>
              <a:t>LEVEL 3</a:t>
            </a:r>
          </a:p>
        </p:txBody>
      </p:sp>
      <p:sp>
        <p:nvSpPr>
          <p:cNvPr id="3" name="TextBox 2">
            <a:extLst>
              <a:ext uri="{FF2B5EF4-FFF2-40B4-BE49-F238E27FC236}">
                <a16:creationId xmlns:a16="http://schemas.microsoft.com/office/drawing/2014/main" id="{4AD70DE8-C5AB-4E5C-A607-46120DF22C09}"/>
              </a:ext>
            </a:extLst>
          </p:cNvPr>
          <p:cNvSpPr txBox="1"/>
          <p:nvPr/>
        </p:nvSpPr>
        <p:spPr>
          <a:xfrm>
            <a:off x="3184462" y="2657900"/>
            <a:ext cx="5395337" cy="954107"/>
          </a:xfrm>
          <a:prstGeom prst="rect">
            <a:avLst/>
          </a:prstGeom>
          <a:noFill/>
        </p:spPr>
        <p:txBody>
          <a:bodyPr wrap="square" rtlCol="0">
            <a:spAutoFit/>
          </a:bodyPr>
          <a:lstStyle/>
          <a:p>
            <a:pPr algn="ctr"/>
            <a:r>
              <a:rPr lang="en-US" sz="2800" dirty="0">
                <a:solidFill>
                  <a:schemeClr val="bg1"/>
                </a:solidFill>
                <a:latin typeface="Press Start 2P" panose="02000503000000000000" pitchFamily="1" charset="0"/>
              </a:rPr>
              <a:t>MARS ROVERS</a:t>
            </a:r>
          </a:p>
          <a:p>
            <a:pPr algn="ctr"/>
            <a:r>
              <a:rPr lang="en-US" sz="2800" dirty="0">
                <a:solidFill>
                  <a:schemeClr val="bg1"/>
                </a:solidFill>
                <a:latin typeface="Press Start 2P" panose="02000503000000000000" pitchFamily="1" charset="0"/>
              </a:rPr>
              <a:t>...THE GAME!</a:t>
            </a:r>
          </a:p>
        </p:txBody>
      </p:sp>
    </p:spTree>
    <p:extLst>
      <p:ext uri="{BB962C8B-B14F-4D97-AF65-F5344CB8AC3E}">
        <p14:creationId xmlns:p14="http://schemas.microsoft.com/office/powerpoint/2010/main" val="3253996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246DB6-D5C4-409D-910C-FC96683BE4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47733" y="333042"/>
            <a:ext cx="4896533" cy="4763165"/>
          </a:xfrm>
          <a:prstGeom prst="rect">
            <a:avLst/>
          </a:prstGeom>
        </p:spPr>
      </p:pic>
    </p:spTree>
    <p:extLst>
      <p:ext uri="{BB962C8B-B14F-4D97-AF65-F5344CB8AC3E}">
        <p14:creationId xmlns:p14="http://schemas.microsoft.com/office/powerpoint/2010/main" val="552512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20DF7B-E840-49C3-9EC8-E07683034010}"/>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MOS 6502 PROCESSOR</a:t>
            </a:r>
          </a:p>
        </p:txBody>
      </p:sp>
      <p:pic>
        <p:nvPicPr>
          <p:cNvPr id="7" name="Picture 6">
            <a:extLst>
              <a:ext uri="{FF2B5EF4-FFF2-40B4-BE49-F238E27FC236}">
                <a16:creationId xmlns:a16="http://schemas.microsoft.com/office/drawing/2014/main" id="{62AAD68E-E0AB-4FB6-9E80-6BA6C3C152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2737" y="1297396"/>
            <a:ext cx="3344931" cy="1215184"/>
          </a:xfrm>
          <a:prstGeom prst="rect">
            <a:avLst/>
          </a:prstGeom>
        </p:spPr>
      </p:pic>
      <p:pic>
        <p:nvPicPr>
          <p:cNvPr id="4" name="Picture 3">
            <a:extLst>
              <a:ext uri="{FF2B5EF4-FFF2-40B4-BE49-F238E27FC236}">
                <a16:creationId xmlns:a16="http://schemas.microsoft.com/office/drawing/2014/main" id="{9CFD0B78-B275-47B0-BC77-17080370C5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04928" y="790872"/>
            <a:ext cx="3488266" cy="4514226"/>
          </a:xfrm>
          <a:prstGeom prst="rect">
            <a:avLst/>
          </a:prstGeom>
        </p:spPr>
      </p:pic>
      <p:sp>
        <p:nvSpPr>
          <p:cNvPr id="8" name="TextBox 7">
            <a:extLst>
              <a:ext uri="{FF2B5EF4-FFF2-40B4-BE49-F238E27FC236}">
                <a16:creationId xmlns:a16="http://schemas.microsoft.com/office/drawing/2014/main" id="{27AE9266-6B99-43F4-B375-724D34B8E6BE}"/>
              </a:ext>
            </a:extLst>
          </p:cNvPr>
          <p:cNvSpPr txBox="1"/>
          <p:nvPr/>
        </p:nvSpPr>
        <p:spPr>
          <a:xfrm>
            <a:off x="1616253" y="3073386"/>
            <a:ext cx="2025180" cy="1477328"/>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Apple II</a:t>
            </a:r>
          </a:p>
          <a:p>
            <a:pPr marL="285750" indent="-285750">
              <a:buFont typeface="Arial" panose="020B0604020202020204" pitchFamily="34" charset="0"/>
              <a:buChar char="•"/>
            </a:pPr>
            <a:r>
              <a:rPr lang="en-US" dirty="0">
                <a:solidFill>
                  <a:schemeClr val="bg1"/>
                </a:solidFill>
              </a:rPr>
              <a:t>Atari 2600</a:t>
            </a:r>
          </a:p>
          <a:p>
            <a:pPr marL="285750" indent="-285750">
              <a:buFont typeface="Arial" panose="020B0604020202020204" pitchFamily="34" charset="0"/>
              <a:buChar char="•"/>
            </a:pPr>
            <a:r>
              <a:rPr lang="en-US" dirty="0">
                <a:solidFill>
                  <a:schemeClr val="bg1"/>
                </a:solidFill>
              </a:rPr>
              <a:t>Commodore 64</a:t>
            </a:r>
          </a:p>
          <a:p>
            <a:pPr marL="285750" indent="-285750">
              <a:buFont typeface="Arial" panose="020B0604020202020204" pitchFamily="34" charset="0"/>
              <a:buChar char="•"/>
            </a:pPr>
            <a:r>
              <a:rPr lang="en-US" dirty="0">
                <a:solidFill>
                  <a:schemeClr val="bg1"/>
                </a:solidFill>
              </a:rPr>
              <a:t>Nintendo NES</a:t>
            </a:r>
          </a:p>
          <a:p>
            <a:pPr marL="285750" indent="-285750">
              <a:buFont typeface="Arial" panose="020B0604020202020204" pitchFamily="34" charset="0"/>
              <a:buChar char="•"/>
            </a:pPr>
            <a:r>
              <a:rPr lang="en-US" dirty="0">
                <a:solidFill>
                  <a:schemeClr val="bg1"/>
                </a:solidFill>
              </a:rPr>
              <a:t>Tamagotchi</a:t>
            </a:r>
          </a:p>
        </p:txBody>
      </p:sp>
    </p:spTree>
    <p:extLst>
      <p:ext uri="{BB962C8B-B14F-4D97-AF65-F5344CB8AC3E}">
        <p14:creationId xmlns:p14="http://schemas.microsoft.com/office/powerpoint/2010/main" val="274920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3434B5-B21B-48FB-A17B-7DBD3D18D51F}"/>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COMPARISON</a:t>
            </a:r>
          </a:p>
        </p:txBody>
      </p:sp>
      <p:graphicFrame>
        <p:nvGraphicFramePr>
          <p:cNvPr id="4" name="Table 3">
            <a:extLst>
              <a:ext uri="{FF2B5EF4-FFF2-40B4-BE49-F238E27FC236}">
                <a16:creationId xmlns:a16="http://schemas.microsoft.com/office/drawing/2014/main" id="{87E4883B-00A6-4FE7-815F-607A2F16EFB7}"/>
              </a:ext>
            </a:extLst>
          </p:cNvPr>
          <p:cNvGraphicFramePr>
            <a:graphicFrameLocks noGrp="1"/>
          </p:cNvGraphicFramePr>
          <p:nvPr>
            <p:extLst>
              <p:ext uri="{D42A27DB-BD31-4B8C-83A1-F6EECF244321}">
                <p14:modId xmlns:p14="http://schemas.microsoft.com/office/powerpoint/2010/main" val="1956079268"/>
              </p:ext>
            </p:extLst>
          </p:nvPr>
        </p:nvGraphicFramePr>
        <p:xfrm>
          <a:off x="1683945" y="1160411"/>
          <a:ext cx="8120133" cy="3606800"/>
        </p:xfrm>
        <a:graphic>
          <a:graphicData uri="http://schemas.openxmlformats.org/drawingml/2006/table">
            <a:tbl>
              <a:tblPr firstRow="1" bandRow="1">
                <a:tableStyleId>{073A0DAA-6AF3-43AB-8588-CEC1D06C72B9}</a:tableStyleId>
              </a:tblPr>
              <a:tblGrid>
                <a:gridCol w="2706711">
                  <a:extLst>
                    <a:ext uri="{9D8B030D-6E8A-4147-A177-3AD203B41FA5}">
                      <a16:colId xmlns:a16="http://schemas.microsoft.com/office/drawing/2014/main" val="1761919358"/>
                    </a:ext>
                  </a:extLst>
                </a:gridCol>
                <a:gridCol w="2706711">
                  <a:extLst>
                    <a:ext uri="{9D8B030D-6E8A-4147-A177-3AD203B41FA5}">
                      <a16:colId xmlns:a16="http://schemas.microsoft.com/office/drawing/2014/main" val="3219843073"/>
                    </a:ext>
                  </a:extLst>
                </a:gridCol>
                <a:gridCol w="2706711">
                  <a:extLst>
                    <a:ext uri="{9D8B030D-6E8A-4147-A177-3AD203B41FA5}">
                      <a16:colId xmlns:a16="http://schemas.microsoft.com/office/drawing/2014/main" val="736725452"/>
                    </a:ext>
                  </a:extLst>
                </a:gridCol>
              </a:tblGrid>
              <a:tr h="370840">
                <a:tc>
                  <a:txBody>
                    <a:bodyPr/>
                    <a:lstStyle/>
                    <a:p>
                      <a:endParaRPr lang="en-US" dirty="0"/>
                    </a:p>
                  </a:txBody>
                  <a:tcPr/>
                </a:tc>
                <a:tc>
                  <a:txBody>
                    <a:bodyPr/>
                    <a:lstStyle/>
                    <a:p>
                      <a:r>
                        <a:rPr lang="en-US" dirty="0"/>
                        <a:t>MOS 6502</a:t>
                      </a:r>
                    </a:p>
                  </a:txBody>
                  <a:tcPr/>
                </a:tc>
                <a:tc>
                  <a:txBody>
                    <a:bodyPr/>
                    <a:lstStyle/>
                    <a:p>
                      <a:r>
                        <a:rPr lang="en-US" dirty="0"/>
                        <a:t>Intel Core i7-6700</a:t>
                      </a:r>
                    </a:p>
                  </a:txBody>
                  <a:tcPr/>
                </a:tc>
                <a:extLst>
                  <a:ext uri="{0D108BD9-81ED-4DB2-BD59-A6C34878D82A}">
                    <a16:rowId xmlns:a16="http://schemas.microsoft.com/office/drawing/2014/main" val="1756445727"/>
                  </a:ext>
                </a:extLst>
              </a:tr>
              <a:tr h="370840">
                <a:tc>
                  <a:txBody>
                    <a:bodyPr/>
                    <a:lstStyle/>
                    <a:p>
                      <a:r>
                        <a:rPr lang="en-US" dirty="0"/>
                        <a:t>Clock speed (ops/s)</a:t>
                      </a:r>
                    </a:p>
                  </a:txBody>
                  <a:tcPr/>
                </a:tc>
                <a:tc>
                  <a:txBody>
                    <a:bodyPr/>
                    <a:lstStyle/>
                    <a:p>
                      <a:r>
                        <a:rPr lang="en-US" dirty="0"/>
                        <a:t>1-3 MHz</a:t>
                      </a:r>
                    </a:p>
                  </a:txBody>
                  <a:tcPr/>
                </a:tc>
                <a:tc>
                  <a:txBody>
                    <a:bodyPr/>
                    <a:lstStyle/>
                    <a:p>
                      <a:r>
                        <a:rPr lang="en-US" dirty="0"/>
                        <a:t>3,400 MHz</a:t>
                      </a:r>
                    </a:p>
                  </a:txBody>
                  <a:tcPr/>
                </a:tc>
                <a:extLst>
                  <a:ext uri="{0D108BD9-81ED-4DB2-BD59-A6C34878D82A}">
                    <a16:rowId xmlns:a16="http://schemas.microsoft.com/office/drawing/2014/main" val="2601465371"/>
                  </a:ext>
                </a:extLst>
              </a:tr>
              <a:tr h="370840">
                <a:tc>
                  <a:txBody>
                    <a:bodyPr/>
                    <a:lstStyle/>
                    <a:p>
                      <a:r>
                        <a:rPr lang="en-US" dirty="0"/>
                        <a:t>Cores</a:t>
                      </a:r>
                    </a:p>
                  </a:txBody>
                  <a:tcPr/>
                </a:tc>
                <a:tc>
                  <a:txBody>
                    <a:bodyPr/>
                    <a:lstStyle/>
                    <a:p>
                      <a:r>
                        <a:rPr lang="en-US" dirty="0"/>
                        <a:t>1</a:t>
                      </a:r>
                    </a:p>
                  </a:txBody>
                  <a:tcPr/>
                </a:tc>
                <a:tc>
                  <a:txBody>
                    <a:bodyPr/>
                    <a:lstStyle/>
                    <a:p>
                      <a:r>
                        <a:rPr lang="en-US" dirty="0"/>
                        <a:t>4</a:t>
                      </a:r>
                    </a:p>
                  </a:txBody>
                  <a:tcPr/>
                </a:tc>
                <a:extLst>
                  <a:ext uri="{0D108BD9-81ED-4DB2-BD59-A6C34878D82A}">
                    <a16:rowId xmlns:a16="http://schemas.microsoft.com/office/drawing/2014/main" val="4139659169"/>
                  </a:ext>
                </a:extLst>
              </a:tr>
              <a:tr h="370840">
                <a:tc>
                  <a:txBody>
                    <a:bodyPr/>
                    <a:lstStyle/>
                    <a:p>
                      <a:r>
                        <a:rPr lang="en-US" dirty="0"/>
                        <a:t>Threads/core</a:t>
                      </a:r>
                    </a:p>
                  </a:txBody>
                  <a:tcPr/>
                </a:tc>
                <a:tc>
                  <a:txBody>
                    <a:bodyPr/>
                    <a:lstStyle/>
                    <a:p>
                      <a:r>
                        <a:rPr lang="en-US" dirty="0"/>
                        <a:t>1</a:t>
                      </a:r>
                    </a:p>
                  </a:txBody>
                  <a:tcPr/>
                </a:tc>
                <a:tc>
                  <a:txBody>
                    <a:bodyPr/>
                    <a:lstStyle/>
                    <a:p>
                      <a:r>
                        <a:rPr lang="en-US" dirty="0"/>
                        <a:t>8</a:t>
                      </a:r>
                    </a:p>
                  </a:txBody>
                  <a:tcPr/>
                </a:tc>
                <a:extLst>
                  <a:ext uri="{0D108BD9-81ED-4DB2-BD59-A6C34878D82A}">
                    <a16:rowId xmlns:a16="http://schemas.microsoft.com/office/drawing/2014/main" val="1874178187"/>
                  </a:ext>
                </a:extLst>
              </a:tr>
              <a:tr h="370840">
                <a:tc>
                  <a:txBody>
                    <a:bodyPr/>
                    <a:lstStyle/>
                    <a:p>
                      <a:r>
                        <a:rPr lang="en-US"/>
                        <a:t>Bit </a:t>
                      </a:r>
                      <a:r>
                        <a:rPr lang="en-US" dirty="0"/>
                        <a:t>width</a:t>
                      </a:r>
                    </a:p>
                  </a:txBody>
                  <a:tcPr/>
                </a:tc>
                <a:tc>
                  <a:txBody>
                    <a:bodyPr/>
                    <a:lstStyle/>
                    <a:p>
                      <a:r>
                        <a:rPr lang="en-US"/>
                        <a:t>8-bit </a:t>
                      </a:r>
                      <a:r>
                        <a:rPr lang="en-US" dirty="0"/>
                        <a:t>data, </a:t>
                      </a:r>
                    </a:p>
                    <a:p>
                      <a:r>
                        <a:rPr lang="en-US"/>
                        <a:t>16-bit </a:t>
                      </a:r>
                      <a:r>
                        <a:rPr lang="en-US" dirty="0"/>
                        <a:t>addresses</a:t>
                      </a:r>
                    </a:p>
                  </a:txBody>
                  <a:tcPr/>
                </a:tc>
                <a:tc>
                  <a:txBody>
                    <a:bodyPr/>
                    <a:lstStyle/>
                    <a:p>
                      <a:r>
                        <a:rPr lang="en-US"/>
                        <a:t>64-bit</a:t>
                      </a:r>
                      <a:endParaRPr lang="en-US" dirty="0"/>
                    </a:p>
                  </a:txBody>
                  <a:tcPr/>
                </a:tc>
                <a:extLst>
                  <a:ext uri="{0D108BD9-81ED-4DB2-BD59-A6C34878D82A}">
                    <a16:rowId xmlns:a16="http://schemas.microsoft.com/office/drawing/2014/main" val="2442520291"/>
                  </a:ext>
                </a:extLst>
              </a:tr>
              <a:tr h="370840">
                <a:tc>
                  <a:txBody>
                    <a:bodyPr/>
                    <a:lstStyle/>
                    <a:p>
                      <a:r>
                        <a:rPr lang="en-US"/>
                        <a:t>Max-addressable </a:t>
                      </a:r>
                      <a:r>
                        <a:rPr lang="en-US" dirty="0"/>
                        <a:t>memory</a:t>
                      </a:r>
                    </a:p>
                  </a:txBody>
                  <a:tcPr/>
                </a:tc>
                <a:tc>
                  <a:txBody>
                    <a:bodyPr/>
                    <a:lstStyle/>
                    <a:p>
                      <a:r>
                        <a:rPr lang="en-US"/>
                        <a:t>64 KB</a:t>
                      </a:r>
                      <a:endParaRPr lang="en-US" dirty="0"/>
                    </a:p>
                  </a:txBody>
                  <a:tcPr/>
                </a:tc>
                <a:tc>
                  <a:txBody>
                    <a:bodyPr/>
                    <a:lstStyle/>
                    <a:p>
                      <a:r>
                        <a:rPr lang="en-US"/>
                        <a:t>32 GB</a:t>
                      </a:r>
                      <a:endParaRPr lang="en-US" dirty="0"/>
                    </a:p>
                  </a:txBody>
                  <a:tcPr/>
                </a:tc>
                <a:extLst>
                  <a:ext uri="{0D108BD9-81ED-4DB2-BD59-A6C34878D82A}">
                    <a16:rowId xmlns:a16="http://schemas.microsoft.com/office/drawing/2014/main" val="3927344602"/>
                  </a:ext>
                </a:extLst>
              </a:tr>
              <a:tr h="370840">
                <a:tc>
                  <a:txBody>
                    <a:bodyPr/>
                    <a:lstStyle/>
                    <a:p>
                      <a:r>
                        <a:rPr lang="en-US"/>
                        <a:t>Number </a:t>
                      </a:r>
                      <a:r>
                        <a:rPr lang="en-US" dirty="0"/>
                        <a:t>of instructions</a:t>
                      </a:r>
                    </a:p>
                  </a:txBody>
                  <a:tcPr/>
                </a:tc>
                <a:tc>
                  <a:txBody>
                    <a:bodyPr/>
                    <a:lstStyle/>
                    <a:p>
                      <a:r>
                        <a:rPr lang="en-US" dirty="0"/>
                        <a:t>56</a:t>
                      </a:r>
                    </a:p>
                  </a:txBody>
                  <a:tcPr/>
                </a:tc>
                <a:tc>
                  <a:txBody>
                    <a:bodyPr/>
                    <a:lstStyle/>
                    <a:p>
                      <a:r>
                        <a:rPr lang="en-US" dirty="0"/>
                        <a:t>2,000+</a:t>
                      </a:r>
                    </a:p>
                  </a:txBody>
                  <a:tcPr/>
                </a:tc>
                <a:extLst>
                  <a:ext uri="{0D108BD9-81ED-4DB2-BD59-A6C34878D82A}">
                    <a16:rowId xmlns:a16="http://schemas.microsoft.com/office/drawing/2014/main" val="988892843"/>
                  </a:ext>
                </a:extLst>
              </a:tr>
              <a:tr h="370840">
                <a:tc>
                  <a:txBody>
                    <a:bodyPr/>
                    <a:lstStyle/>
                    <a:p>
                      <a:r>
                        <a:rPr lang="en-US" dirty="0"/>
                        <a:t>Price  (today)</a:t>
                      </a:r>
                    </a:p>
                  </a:txBody>
                  <a:tcPr/>
                </a:tc>
                <a:tc>
                  <a:txBody>
                    <a:bodyPr/>
                    <a:lstStyle/>
                    <a:p>
                      <a:r>
                        <a:rPr lang="en-US" dirty="0"/>
                        <a:t>$10</a:t>
                      </a:r>
                    </a:p>
                  </a:txBody>
                  <a:tcPr/>
                </a:tc>
                <a:tc>
                  <a:txBody>
                    <a:bodyPr/>
                    <a:lstStyle/>
                    <a:p>
                      <a:r>
                        <a:rPr lang="en-US" dirty="0"/>
                        <a:t>$315</a:t>
                      </a:r>
                    </a:p>
                  </a:txBody>
                  <a:tcPr/>
                </a:tc>
                <a:extLst>
                  <a:ext uri="{0D108BD9-81ED-4DB2-BD59-A6C34878D82A}">
                    <a16:rowId xmlns:a16="http://schemas.microsoft.com/office/drawing/2014/main" val="3086675399"/>
                  </a:ext>
                </a:extLst>
              </a:tr>
              <a:tr h="370840">
                <a:tc>
                  <a:txBody>
                    <a:bodyPr/>
                    <a:lstStyle/>
                    <a:p>
                      <a:r>
                        <a:rPr lang="en-US"/>
                        <a:t>Vulnerable </a:t>
                      </a:r>
                      <a:r>
                        <a:rPr lang="en-US" dirty="0"/>
                        <a:t>to Meltdown?</a:t>
                      </a:r>
                    </a:p>
                  </a:txBody>
                  <a:tcPr/>
                </a:tc>
                <a:tc>
                  <a:txBody>
                    <a:bodyPr/>
                    <a:lstStyle/>
                    <a:p>
                      <a:r>
                        <a:rPr lang="en-US" dirty="0"/>
                        <a:t>No</a:t>
                      </a:r>
                    </a:p>
                  </a:txBody>
                  <a:tcPr/>
                </a:tc>
                <a:tc>
                  <a:txBody>
                    <a:bodyPr/>
                    <a:lstStyle/>
                    <a:p>
                      <a:r>
                        <a:rPr lang="en-US" dirty="0"/>
                        <a:t>Yes</a:t>
                      </a:r>
                    </a:p>
                  </a:txBody>
                  <a:tcPr/>
                </a:tc>
                <a:extLst>
                  <a:ext uri="{0D108BD9-81ED-4DB2-BD59-A6C34878D82A}">
                    <a16:rowId xmlns:a16="http://schemas.microsoft.com/office/drawing/2014/main" val="1795776458"/>
                  </a:ext>
                </a:extLst>
              </a:tr>
            </a:tbl>
          </a:graphicData>
        </a:graphic>
      </p:graphicFrame>
    </p:spTree>
    <p:extLst>
      <p:ext uri="{BB962C8B-B14F-4D97-AF65-F5344CB8AC3E}">
        <p14:creationId xmlns:p14="http://schemas.microsoft.com/office/powerpoint/2010/main" val="2467700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20DF7B-E840-49C3-9EC8-E07683034010}"/>
              </a:ext>
            </a:extLst>
          </p:cNvPr>
          <p:cNvSpPr txBox="1"/>
          <p:nvPr/>
        </p:nvSpPr>
        <p:spPr>
          <a:xfrm>
            <a:off x="329602" y="302327"/>
            <a:ext cx="10727087" cy="523220"/>
          </a:xfrm>
          <a:prstGeom prst="rect">
            <a:avLst/>
          </a:prstGeom>
          <a:noFill/>
        </p:spPr>
        <p:txBody>
          <a:bodyPr wrap="square" rtlCol="0">
            <a:spAutoFit/>
          </a:bodyPr>
          <a:lstStyle/>
          <a:p>
            <a:r>
              <a:rPr lang="en-US" sz="2800">
                <a:solidFill>
                  <a:schemeClr val="bg1"/>
                </a:solidFill>
                <a:latin typeface="Press Start 2P" panose="02000503000000000000" pitchFamily="1" charset="0"/>
              </a:rPr>
              <a:t>ASSEMBLY </a:t>
            </a:r>
            <a:r>
              <a:rPr lang="en-US" sz="2800" dirty="0">
                <a:solidFill>
                  <a:schemeClr val="bg1"/>
                </a:solidFill>
                <a:latin typeface="Press Start 2P" panose="02000503000000000000" pitchFamily="1" charset="0"/>
              </a:rPr>
              <a:t>LANGUAGE</a:t>
            </a:r>
          </a:p>
        </p:txBody>
      </p:sp>
      <p:sp>
        <p:nvSpPr>
          <p:cNvPr id="3" name="TextBox 2">
            <a:extLst>
              <a:ext uri="{FF2B5EF4-FFF2-40B4-BE49-F238E27FC236}">
                <a16:creationId xmlns:a16="http://schemas.microsoft.com/office/drawing/2014/main" id="{541AB7D6-F9DF-417A-8E63-3E6DD5D81DB3}"/>
              </a:ext>
            </a:extLst>
          </p:cNvPr>
          <p:cNvSpPr txBox="1"/>
          <p:nvPr/>
        </p:nvSpPr>
        <p:spPr>
          <a:xfrm>
            <a:off x="329602" y="906011"/>
            <a:ext cx="10607210" cy="1477328"/>
          </a:xfrm>
          <a:prstGeom prst="rect">
            <a:avLst/>
          </a:prstGeom>
          <a:noFill/>
        </p:spPr>
        <p:txBody>
          <a:bodyPr wrap="square" rtlCol="0">
            <a:spAutoFit/>
          </a:bodyPr>
          <a:lstStyle/>
          <a:p>
            <a:r>
              <a:rPr lang="en-US" dirty="0">
                <a:solidFill>
                  <a:schemeClr val="bg1"/>
                </a:solidFill>
              </a:rPr>
              <a:t>A program written in assembly language consists of a series of instructions intended to be executed directly by the computer’s processor.</a:t>
            </a:r>
          </a:p>
          <a:p>
            <a:endParaRPr lang="en-US" dirty="0">
              <a:solidFill>
                <a:schemeClr val="bg1"/>
              </a:solidFill>
            </a:endParaRPr>
          </a:p>
          <a:p>
            <a:r>
              <a:rPr lang="en-US" dirty="0">
                <a:solidFill>
                  <a:schemeClr val="bg1"/>
                </a:solidFill>
              </a:rPr>
              <a:t>A text file containing assembly language instructions is </a:t>
            </a:r>
            <a:r>
              <a:rPr lang="en-US" b="1" dirty="0">
                <a:solidFill>
                  <a:schemeClr val="accent1"/>
                </a:solidFill>
              </a:rPr>
              <a:t>assembled</a:t>
            </a:r>
            <a:r>
              <a:rPr lang="en-US" b="1" dirty="0">
                <a:solidFill>
                  <a:schemeClr val="bg1"/>
                </a:solidFill>
              </a:rPr>
              <a:t> </a:t>
            </a:r>
            <a:r>
              <a:rPr lang="en-US" dirty="0">
                <a:solidFill>
                  <a:schemeClr val="bg1"/>
                </a:solidFill>
              </a:rPr>
              <a:t>into object files containing machine language and then </a:t>
            </a:r>
            <a:r>
              <a:rPr lang="en-US" b="1" dirty="0">
                <a:solidFill>
                  <a:schemeClr val="accent1"/>
                </a:solidFill>
              </a:rPr>
              <a:t>linked</a:t>
            </a:r>
            <a:r>
              <a:rPr lang="en-US" dirty="0">
                <a:solidFill>
                  <a:schemeClr val="bg1"/>
                </a:solidFill>
              </a:rPr>
              <a:t> into an executable program.</a:t>
            </a:r>
          </a:p>
        </p:txBody>
      </p:sp>
      <p:grpSp>
        <p:nvGrpSpPr>
          <p:cNvPr id="36" name="Group 35">
            <a:extLst>
              <a:ext uri="{FF2B5EF4-FFF2-40B4-BE49-F238E27FC236}">
                <a16:creationId xmlns:a16="http://schemas.microsoft.com/office/drawing/2014/main" id="{25ED485F-F6C5-4328-96FC-5EA3FD9508A2}"/>
              </a:ext>
            </a:extLst>
          </p:cNvPr>
          <p:cNvGrpSpPr/>
          <p:nvPr/>
        </p:nvGrpSpPr>
        <p:grpSpPr>
          <a:xfrm>
            <a:off x="931038" y="2463803"/>
            <a:ext cx="9357637" cy="2854817"/>
            <a:chOff x="150862" y="2413469"/>
            <a:chExt cx="9357637" cy="2854817"/>
          </a:xfrm>
        </p:grpSpPr>
        <p:pic>
          <p:nvPicPr>
            <p:cNvPr id="5" name="Picture 4">
              <a:extLst>
                <a:ext uri="{FF2B5EF4-FFF2-40B4-BE49-F238E27FC236}">
                  <a16:creationId xmlns:a16="http://schemas.microsoft.com/office/drawing/2014/main" id="{63B45DCD-AB1A-434B-9E63-56D0CE8F116E}"/>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30270" y="2652884"/>
              <a:ext cx="582087" cy="776116"/>
            </a:xfrm>
            <a:prstGeom prst="rect">
              <a:avLst/>
            </a:prstGeom>
          </p:spPr>
        </p:pic>
        <p:sp>
          <p:nvSpPr>
            <p:cNvPr id="7" name="TextBox 6">
              <a:extLst>
                <a:ext uri="{FF2B5EF4-FFF2-40B4-BE49-F238E27FC236}">
                  <a16:creationId xmlns:a16="http://schemas.microsoft.com/office/drawing/2014/main" id="{8E3C80C5-07F3-4FA5-BDF0-1CD5BD6D2BCF}"/>
                </a:ext>
              </a:extLst>
            </p:cNvPr>
            <p:cNvSpPr txBox="1"/>
            <p:nvPr/>
          </p:nvSpPr>
          <p:spPr>
            <a:xfrm>
              <a:off x="150862" y="3427210"/>
              <a:ext cx="1140902" cy="307777"/>
            </a:xfrm>
            <a:prstGeom prst="rect">
              <a:avLst/>
            </a:prstGeom>
            <a:noFill/>
          </p:spPr>
          <p:txBody>
            <a:bodyPr wrap="square" rtlCol="0">
              <a:spAutoFit/>
            </a:bodyPr>
            <a:lstStyle/>
            <a:p>
              <a:r>
                <a:rPr lang="en-US" sz="1400" dirty="0">
                  <a:solidFill>
                    <a:schemeClr val="bg1"/>
                  </a:solidFill>
                </a:rPr>
                <a:t>program.asm</a:t>
              </a:r>
            </a:p>
          </p:txBody>
        </p:sp>
        <p:pic>
          <p:nvPicPr>
            <p:cNvPr id="10" name="Picture 9">
              <a:extLst>
                <a:ext uri="{FF2B5EF4-FFF2-40B4-BE49-F238E27FC236}">
                  <a16:creationId xmlns:a16="http://schemas.microsoft.com/office/drawing/2014/main" id="{AFC0A05D-6E64-413E-A9B9-3ADBBF07B91A}"/>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30270" y="3958777"/>
              <a:ext cx="582087" cy="776116"/>
            </a:xfrm>
            <a:prstGeom prst="rect">
              <a:avLst/>
            </a:prstGeom>
          </p:spPr>
        </p:pic>
        <p:sp>
          <p:nvSpPr>
            <p:cNvPr id="11" name="TextBox 10">
              <a:extLst>
                <a:ext uri="{FF2B5EF4-FFF2-40B4-BE49-F238E27FC236}">
                  <a16:creationId xmlns:a16="http://schemas.microsoft.com/office/drawing/2014/main" id="{7CD284AB-4AD7-46AA-8F64-66AD79137C7B}"/>
                </a:ext>
              </a:extLst>
            </p:cNvPr>
            <p:cNvSpPr txBox="1"/>
            <p:nvPr/>
          </p:nvSpPr>
          <p:spPr>
            <a:xfrm>
              <a:off x="209585" y="4733103"/>
              <a:ext cx="1140902" cy="307777"/>
            </a:xfrm>
            <a:prstGeom prst="rect">
              <a:avLst/>
            </a:prstGeom>
            <a:noFill/>
          </p:spPr>
          <p:txBody>
            <a:bodyPr wrap="square" rtlCol="0">
              <a:spAutoFit/>
            </a:bodyPr>
            <a:lstStyle/>
            <a:p>
              <a:r>
                <a:rPr lang="en-US" sz="1400" dirty="0">
                  <a:solidFill>
                    <a:schemeClr val="bg1"/>
                  </a:solidFill>
                </a:rPr>
                <a:t>header.asm</a:t>
              </a:r>
            </a:p>
          </p:txBody>
        </p:sp>
        <p:sp>
          <p:nvSpPr>
            <p:cNvPr id="12" name="Rectangle 11">
              <a:extLst>
                <a:ext uri="{FF2B5EF4-FFF2-40B4-BE49-F238E27FC236}">
                  <a16:creationId xmlns:a16="http://schemas.microsoft.com/office/drawing/2014/main" id="{D918F0B2-BCD5-4C1B-82CB-355B8A9B0561}"/>
                </a:ext>
              </a:extLst>
            </p:cNvPr>
            <p:cNvSpPr/>
            <p:nvPr/>
          </p:nvSpPr>
          <p:spPr>
            <a:xfrm>
              <a:off x="2358831" y="2413469"/>
              <a:ext cx="1037184" cy="28548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ress Start 2P" panose="02000503000000000000" pitchFamily="1" charset="0"/>
                </a:rPr>
                <a:t>A</a:t>
              </a:r>
            </a:p>
            <a:p>
              <a:pPr algn="ctr"/>
              <a:r>
                <a:rPr lang="en-US" dirty="0">
                  <a:solidFill>
                    <a:schemeClr val="tx1"/>
                  </a:solidFill>
                  <a:latin typeface="Press Start 2P" panose="02000503000000000000" pitchFamily="1" charset="0"/>
                </a:rPr>
                <a:t>S</a:t>
              </a:r>
            </a:p>
            <a:p>
              <a:pPr algn="ctr"/>
              <a:r>
                <a:rPr lang="en-US" dirty="0">
                  <a:solidFill>
                    <a:schemeClr val="tx1"/>
                  </a:solidFill>
                  <a:latin typeface="Press Start 2P" panose="02000503000000000000" pitchFamily="1" charset="0"/>
                </a:rPr>
                <a:t>S</a:t>
              </a:r>
            </a:p>
            <a:p>
              <a:pPr algn="ctr"/>
              <a:r>
                <a:rPr lang="en-US" dirty="0">
                  <a:solidFill>
                    <a:schemeClr val="tx1"/>
                  </a:solidFill>
                  <a:latin typeface="Press Start 2P" panose="02000503000000000000" pitchFamily="1" charset="0"/>
                </a:rPr>
                <a:t>E</a:t>
              </a:r>
            </a:p>
            <a:p>
              <a:pPr algn="ctr"/>
              <a:r>
                <a:rPr lang="en-US" dirty="0">
                  <a:solidFill>
                    <a:schemeClr val="tx1"/>
                  </a:solidFill>
                  <a:latin typeface="Press Start 2P" panose="02000503000000000000" pitchFamily="1" charset="0"/>
                </a:rPr>
                <a:t>M</a:t>
              </a:r>
            </a:p>
            <a:p>
              <a:pPr algn="ctr"/>
              <a:r>
                <a:rPr lang="en-US">
                  <a:solidFill>
                    <a:schemeClr val="tx1"/>
                  </a:solidFill>
                  <a:latin typeface="Press Start 2P" panose="02000503000000000000" pitchFamily="1" charset="0"/>
                </a:rPr>
                <a:t>B</a:t>
              </a:r>
              <a:endParaRPr lang="en-US" dirty="0">
                <a:solidFill>
                  <a:schemeClr val="tx1"/>
                </a:solidFill>
                <a:latin typeface="Press Start 2P" panose="02000503000000000000" pitchFamily="1" charset="0"/>
              </a:endParaRPr>
            </a:p>
            <a:p>
              <a:pPr algn="ctr"/>
              <a:r>
                <a:rPr lang="en-US" dirty="0">
                  <a:solidFill>
                    <a:schemeClr val="tx1"/>
                  </a:solidFill>
                  <a:latin typeface="Press Start 2P" panose="02000503000000000000" pitchFamily="1" charset="0"/>
                </a:rPr>
                <a:t>L</a:t>
              </a:r>
            </a:p>
            <a:p>
              <a:pPr algn="ctr"/>
              <a:r>
                <a:rPr lang="en-US" dirty="0">
                  <a:solidFill>
                    <a:schemeClr val="tx1"/>
                  </a:solidFill>
                  <a:latin typeface="Press Start 2P" panose="02000503000000000000" pitchFamily="1" charset="0"/>
                </a:rPr>
                <a:t>E</a:t>
              </a:r>
            </a:p>
            <a:p>
              <a:pPr algn="ctr"/>
              <a:r>
                <a:rPr lang="en-US" dirty="0">
                  <a:solidFill>
                    <a:schemeClr val="tx1"/>
                  </a:solidFill>
                  <a:latin typeface="Press Start 2P" panose="02000503000000000000" pitchFamily="1" charset="0"/>
                </a:rPr>
                <a:t>R</a:t>
              </a:r>
            </a:p>
          </p:txBody>
        </p:sp>
        <p:sp>
          <p:nvSpPr>
            <p:cNvPr id="13" name="Arrow: Right 12">
              <a:extLst>
                <a:ext uri="{FF2B5EF4-FFF2-40B4-BE49-F238E27FC236}">
                  <a16:creationId xmlns:a16="http://schemas.microsoft.com/office/drawing/2014/main" id="{A52677D9-F963-40C3-BB95-F8729003F218}"/>
                </a:ext>
              </a:extLst>
            </p:cNvPr>
            <p:cNvSpPr/>
            <p:nvPr/>
          </p:nvSpPr>
          <p:spPr>
            <a:xfrm>
              <a:off x="1314629" y="4228235"/>
              <a:ext cx="855677" cy="49285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9CD4094F-5367-4E26-8945-85BDEBD46E6B}"/>
                </a:ext>
              </a:extLst>
            </p:cNvPr>
            <p:cNvSpPr/>
            <p:nvPr/>
          </p:nvSpPr>
          <p:spPr>
            <a:xfrm>
              <a:off x="1314629" y="2840221"/>
              <a:ext cx="855677" cy="49285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B59EE591-69DD-472B-842A-F92D2ABADBAB}"/>
                </a:ext>
              </a:extLst>
            </p:cNvPr>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666710" y="2530915"/>
              <a:ext cx="582087" cy="776116"/>
            </a:xfrm>
            <a:prstGeom prst="rect">
              <a:avLst/>
            </a:prstGeom>
          </p:spPr>
        </p:pic>
        <p:sp>
          <p:nvSpPr>
            <p:cNvPr id="17" name="TextBox 16">
              <a:extLst>
                <a:ext uri="{FF2B5EF4-FFF2-40B4-BE49-F238E27FC236}">
                  <a16:creationId xmlns:a16="http://schemas.microsoft.com/office/drawing/2014/main" id="{78B16B37-2AEE-4A49-B918-D007F2A240CB}"/>
                </a:ext>
              </a:extLst>
            </p:cNvPr>
            <p:cNvSpPr txBox="1"/>
            <p:nvPr/>
          </p:nvSpPr>
          <p:spPr>
            <a:xfrm>
              <a:off x="4513137" y="3288463"/>
              <a:ext cx="1140902" cy="307777"/>
            </a:xfrm>
            <a:prstGeom prst="rect">
              <a:avLst/>
            </a:prstGeom>
            <a:noFill/>
          </p:spPr>
          <p:txBody>
            <a:bodyPr wrap="square" rtlCol="0">
              <a:spAutoFit/>
            </a:bodyPr>
            <a:lstStyle/>
            <a:p>
              <a:r>
                <a:rPr lang="en-US" sz="1400" dirty="0" err="1">
                  <a:solidFill>
                    <a:schemeClr val="bg1"/>
                  </a:solidFill>
                </a:rPr>
                <a:t>program.o</a:t>
              </a:r>
              <a:endParaRPr lang="en-US" sz="1400" dirty="0">
                <a:solidFill>
                  <a:schemeClr val="bg1"/>
                </a:solidFill>
              </a:endParaRPr>
            </a:p>
          </p:txBody>
        </p:sp>
        <p:pic>
          <p:nvPicPr>
            <p:cNvPr id="19" name="Picture 18">
              <a:extLst>
                <a:ext uri="{FF2B5EF4-FFF2-40B4-BE49-F238E27FC236}">
                  <a16:creationId xmlns:a16="http://schemas.microsoft.com/office/drawing/2014/main" id="{0A0F786C-C8AB-40E7-9634-07D3706C3CBC}"/>
                </a:ext>
              </a:extLst>
            </p:cNvPr>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691877" y="3920698"/>
              <a:ext cx="582087" cy="776116"/>
            </a:xfrm>
            <a:prstGeom prst="rect">
              <a:avLst/>
            </a:prstGeom>
          </p:spPr>
        </p:pic>
        <p:sp>
          <p:nvSpPr>
            <p:cNvPr id="20" name="TextBox 19">
              <a:extLst>
                <a:ext uri="{FF2B5EF4-FFF2-40B4-BE49-F238E27FC236}">
                  <a16:creationId xmlns:a16="http://schemas.microsoft.com/office/drawing/2014/main" id="{58F64033-9340-4854-97A1-9398306C6FA2}"/>
                </a:ext>
              </a:extLst>
            </p:cNvPr>
            <p:cNvSpPr txBox="1"/>
            <p:nvPr/>
          </p:nvSpPr>
          <p:spPr>
            <a:xfrm>
              <a:off x="4588638" y="4678246"/>
              <a:ext cx="1140902" cy="307777"/>
            </a:xfrm>
            <a:prstGeom prst="rect">
              <a:avLst/>
            </a:prstGeom>
            <a:noFill/>
          </p:spPr>
          <p:txBody>
            <a:bodyPr wrap="square" rtlCol="0">
              <a:spAutoFit/>
            </a:bodyPr>
            <a:lstStyle/>
            <a:p>
              <a:r>
                <a:rPr lang="en-US" sz="1400" dirty="0" err="1">
                  <a:solidFill>
                    <a:schemeClr val="bg1"/>
                  </a:solidFill>
                </a:rPr>
                <a:t>header.o</a:t>
              </a:r>
              <a:endParaRPr lang="en-US" sz="1400" dirty="0">
                <a:solidFill>
                  <a:schemeClr val="bg1"/>
                </a:solidFill>
              </a:endParaRPr>
            </a:p>
          </p:txBody>
        </p:sp>
        <p:sp>
          <p:nvSpPr>
            <p:cNvPr id="24" name="Arrow: Right 23">
              <a:extLst>
                <a:ext uri="{FF2B5EF4-FFF2-40B4-BE49-F238E27FC236}">
                  <a16:creationId xmlns:a16="http://schemas.microsoft.com/office/drawing/2014/main" id="{6A067FF2-B947-4549-A6B8-9928C5FCC934}"/>
                </a:ext>
              </a:extLst>
            </p:cNvPr>
            <p:cNvSpPr/>
            <p:nvPr/>
          </p:nvSpPr>
          <p:spPr>
            <a:xfrm>
              <a:off x="3607958" y="4195120"/>
              <a:ext cx="855677" cy="49285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Right 24">
              <a:extLst>
                <a:ext uri="{FF2B5EF4-FFF2-40B4-BE49-F238E27FC236}">
                  <a16:creationId xmlns:a16="http://schemas.microsoft.com/office/drawing/2014/main" id="{A678BB64-350A-45CD-828D-AD7EE157ADC7}"/>
                </a:ext>
              </a:extLst>
            </p:cNvPr>
            <p:cNvSpPr/>
            <p:nvPr/>
          </p:nvSpPr>
          <p:spPr>
            <a:xfrm>
              <a:off x="3607958" y="2807106"/>
              <a:ext cx="855677" cy="49285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4F62A50-B56B-41D7-A2D9-6EA5844CAEDA}"/>
                </a:ext>
              </a:extLst>
            </p:cNvPr>
            <p:cNvSpPr/>
            <p:nvPr/>
          </p:nvSpPr>
          <p:spPr>
            <a:xfrm>
              <a:off x="5614623" y="3243633"/>
              <a:ext cx="1694577" cy="65124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solidFill>
                    <a:schemeClr val="tx1"/>
                  </a:solidFill>
                  <a:latin typeface="Press Start 2P" panose="02000503000000000000" pitchFamily="1" charset="0"/>
                </a:rPr>
                <a:t>LINKER</a:t>
              </a:r>
            </a:p>
          </p:txBody>
        </p:sp>
        <p:sp>
          <p:nvSpPr>
            <p:cNvPr id="29" name="Arrow: Bent-Up 28">
              <a:extLst>
                <a:ext uri="{FF2B5EF4-FFF2-40B4-BE49-F238E27FC236}">
                  <a16:creationId xmlns:a16="http://schemas.microsoft.com/office/drawing/2014/main" id="{058997D5-A15E-4BA0-A57B-8D6DD01274BF}"/>
                </a:ext>
              </a:extLst>
            </p:cNvPr>
            <p:cNvSpPr/>
            <p:nvPr/>
          </p:nvSpPr>
          <p:spPr>
            <a:xfrm>
              <a:off x="5431354" y="3990891"/>
              <a:ext cx="1140902" cy="605722"/>
            </a:xfrm>
            <a:prstGeom prst="bentUpArrow">
              <a:avLst/>
            </a:prstGeom>
            <a:solidFill>
              <a:schemeClr val="tx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Bent-Up 29">
              <a:extLst>
                <a:ext uri="{FF2B5EF4-FFF2-40B4-BE49-F238E27FC236}">
                  <a16:creationId xmlns:a16="http://schemas.microsoft.com/office/drawing/2014/main" id="{A97A79D4-6C5F-42A8-AA7A-615F87441906}"/>
                </a:ext>
              </a:extLst>
            </p:cNvPr>
            <p:cNvSpPr/>
            <p:nvPr/>
          </p:nvSpPr>
          <p:spPr>
            <a:xfrm rot="10800000" flipH="1">
              <a:off x="5435094" y="2555567"/>
              <a:ext cx="1137162" cy="620104"/>
            </a:xfrm>
            <a:prstGeom prst="bentUpArrow">
              <a:avLst/>
            </a:prstGeom>
            <a:solidFill>
              <a:schemeClr val="tx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EA4FD797-D40C-46DC-BF4A-D57BEB22A196}"/>
                </a:ext>
              </a:extLst>
            </p:cNvPr>
            <p:cNvSpPr/>
            <p:nvPr/>
          </p:nvSpPr>
          <p:spPr>
            <a:xfrm>
              <a:off x="7444808" y="3334671"/>
              <a:ext cx="855677" cy="492853"/>
            </a:xfrm>
            <a:prstGeom prst="rightArrow">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189EE469-4BC1-40B7-AAB2-71773FC3F18E}"/>
                </a:ext>
              </a:extLst>
            </p:cNvPr>
            <p:cNvSpPr txBox="1"/>
            <p:nvPr/>
          </p:nvSpPr>
          <p:spPr>
            <a:xfrm>
              <a:off x="8367597" y="3900580"/>
              <a:ext cx="1140902" cy="307777"/>
            </a:xfrm>
            <a:prstGeom prst="rect">
              <a:avLst/>
            </a:prstGeom>
            <a:noFill/>
          </p:spPr>
          <p:txBody>
            <a:bodyPr wrap="square" rtlCol="0">
              <a:spAutoFit/>
            </a:bodyPr>
            <a:lstStyle/>
            <a:p>
              <a:r>
                <a:rPr lang="en-US" sz="1400" dirty="0">
                  <a:solidFill>
                    <a:schemeClr val="bg1"/>
                  </a:solidFill>
                </a:rPr>
                <a:t>program.exe</a:t>
              </a:r>
            </a:p>
          </p:txBody>
        </p:sp>
        <p:pic>
          <p:nvPicPr>
            <p:cNvPr id="34" name="Picture 33">
              <a:extLst>
                <a:ext uri="{FF2B5EF4-FFF2-40B4-BE49-F238E27FC236}">
                  <a16:creationId xmlns:a16="http://schemas.microsoft.com/office/drawing/2014/main" id="{3ACE12CD-F223-40A5-8C63-351517B11AB6}"/>
                </a:ext>
              </a:extLst>
            </p:cNvPr>
            <p:cNvPicPr>
              <a:picLocks noChangeAspect="1"/>
            </p:cNvPicPr>
            <p:nvPr/>
          </p:nvPicPr>
          <p:blipFill>
            <a:blip r:embed="rId5" cstate="print">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8478979" y="3205612"/>
              <a:ext cx="834316" cy="692240"/>
            </a:xfrm>
            <a:prstGeom prst="rect">
              <a:avLst/>
            </a:prstGeom>
          </p:spPr>
        </p:pic>
      </p:grpSp>
    </p:spTree>
    <p:extLst>
      <p:ext uri="{BB962C8B-B14F-4D97-AF65-F5344CB8AC3E}">
        <p14:creationId xmlns:p14="http://schemas.microsoft.com/office/powerpoint/2010/main" val="1049378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20DF7B-E840-49C3-9EC8-E07683034010}"/>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MACHINE LANGUAGE</a:t>
            </a:r>
          </a:p>
        </p:txBody>
      </p:sp>
      <p:sp>
        <p:nvSpPr>
          <p:cNvPr id="3" name="TextBox 2">
            <a:extLst>
              <a:ext uri="{FF2B5EF4-FFF2-40B4-BE49-F238E27FC236}">
                <a16:creationId xmlns:a16="http://schemas.microsoft.com/office/drawing/2014/main" id="{541AB7D6-F9DF-417A-8E63-3E6DD5D81DB3}"/>
              </a:ext>
            </a:extLst>
          </p:cNvPr>
          <p:cNvSpPr txBox="1"/>
          <p:nvPr/>
        </p:nvSpPr>
        <p:spPr>
          <a:xfrm>
            <a:off x="329602" y="906011"/>
            <a:ext cx="10607210" cy="646331"/>
          </a:xfrm>
          <a:prstGeom prst="rect">
            <a:avLst/>
          </a:prstGeom>
          <a:noFill/>
        </p:spPr>
        <p:txBody>
          <a:bodyPr wrap="square" rtlCol="0">
            <a:spAutoFit/>
          </a:bodyPr>
          <a:lstStyle/>
          <a:p>
            <a:r>
              <a:rPr lang="en-US">
                <a:solidFill>
                  <a:schemeClr val="bg1"/>
                </a:solidFill>
              </a:rPr>
              <a:t>Assembly </a:t>
            </a:r>
            <a:r>
              <a:rPr lang="en-US" dirty="0">
                <a:solidFill>
                  <a:schemeClr val="bg1"/>
                </a:solidFill>
              </a:rPr>
              <a:t>language is composed of </a:t>
            </a:r>
            <a:r>
              <a:rPr lang="en-US" b="1" dirty="0">
                <a:solidFill>
                  <a:schemeClr val="bg1"/>
                </a:solidFill>
              </a:rPr>
              <a:t>opcodes </a:t>
            </a:r>
            <a:r>
              <a:rPr lang="en-US" dirty="0">
                <a:solidFill>
                  <a:schemeClr val="bg1"/>
                </a:solidFill>
              </a:rPr>
              <a:t>and </a:t>
            </a:r>
            <a:r>
              <a:rPr lang="en-US" b="1" dirty="0">
                <a:solidFill>
                  <a:schemeClr val="bg1"/>
                </a:solidFill>
              </a:rPr>
              <a:t>operands</a:t>
            </a:r>
            <a:r>
              <a:rPr lang="en-US" dirty="0">
                <a:solidFill>
                  <a:schemeClr val="bg1"/>
                </a:solidFill>
              </a:rPr>
              <a:t>, mnemonics for machine language. There is usually a 1 to 1 </a:t>
            </a:r>
            <a:r>
              <a:rPr lang="en-US">
                <a:solidFill>
                  <a:schemeClr val="bg1"/>
                </a:solidFill>
              </a:rPr>
              <a:t>correspondence between assembly </a:t>
            </a:r>
            <a:r>
              <a:rPr lang="en-US" dirty="0">
                <a:solidFill>
                  <a:schemeClr val="bg1"/>
                </a:solidFill>
              </a:rPr>
              <a:t>and machine language.</a:t>
            </a:r>
          </a:p>
        </p:txBody>
      </p:sp>
      <p:sp>
        <p:nvSpPr>
          <p:cNvPr id="6" name="TextBox 5">
            <a:extLst>
              <a:ext uri="{FF2B5EF4-FFF2-40B4-BE49-F238E27FC236}">
                <a16:creationId xmlns:a16="http://schemas.microsoft.com/office/drawing/2014/main" id="{41E0B7E5-FCD4-4409-ADE3-723C1C775541}"/>
              </a:ext>
            </a:extLst>
          </p:cNvPr>
          <p:cNvSpPr txBox="1"/>
          <p:nvPr/>
        </p:nvSpPr>
        <p:spPr>
          <a:xfrm>
            <a:off x="2349949" y="4416147"/>
            <a:ext cx="1727636" cy="307777"/>
          </a:xfrm>
          <a:prstGeom prst="rect">
            <a:avLst/>
          </a:prstGeom>
          <a:noFill/>
        </p:spPr>
        <p:style>
          <a:lnRef idx="2">
            <a:schemeClr val="accent5"/>
          </a:lnRef>
          <a:fillRef idx="1">
            <a:schemeClr val="lt1"/>
          </a:fillRef>
          <a:effectRef idx="0">
            <a:schemeClr val="accent5"/>
          </a:effectRef>
          <a:fontRef idx="minor">
            <a:schemeClr val="dk1"/>
          </a:fontRef>
        </p:style>
        <p:txBody>
          <a:bodyPr wrap="square" rtlCol="0" anchor="ctr">
            <a:spAutoFit/>
          </a:bodyPr>
          <a:lstStyle/>
          <a:p>
            <a:pPr algn="ctr"/>
            <a:r>
              <a:rPr lang="en-US" sz="1400" b="1">
                <a:solidFill>
                  <a:schemeClr val="bg1"/>
                </a:solidFill>
              </a:rPr>
              <a:t>6502 Assembly</a:t>
            </a:r>
            <a:endParaRPr lang="en-US" sz="1400" b="1" dirty="0">
              <a:solidFill>
                <a:schemeClr val="bg1"/>
              </a:solidFill>
            </a:endParaRPr>
          </a:p>
        </p:txBody>
      </p:sp>
      <p:sp>
        <p:nvSpPr>
          <p:cNvPr id="4" name="TextBox 3">
            <a:extLst>
              <a:ext uri="{FF2B5EF4-FFF2-40B4-BE49-F238E27FC236}">
                <a16:creationId xmlns:a16="http://schemas.microsoft.com/office/drawing/2014/main" id="{4A72151C-BACE-4B37-85F9-2681DAAA2089}"/>
              </a:ext>
            </a:extLst>
          </p:cNvPr>
          <p:cNvSpPr txBox="1"/>
          <p:nvPr/>
        </p:nvSpPr>
        <p:spPr>
          <a:xfrm>
            <a:off x="1810748" y="2157564"/>
            <a:ext cx="3140309" cy="2123658"/>
          </a:xfrm>
          <a:prstGeom prst="rect">
            <a:avLst/>
          </a:prstGeom>
          <a:noFill/>
        </p:spPr>
        <p:txBody>
          <a:bodyPr wrap="square" rtlCol="0">
            <a:spAutoFit/>
          </a:bodyPr>
          <a:lstStyle/>
          <a:p>
            <a:r>
              <a:rPr lang="en-US" sz="2200" dirty="0">
                <a:solidFill>
                  <a:schemeClr val="bg1"/>
                </a:solidFill>
                <a:latin typeface="Press Start 2P" panose="02000503000000000000" pitchFamily="1" charset="0"/>
              </a:rPr>
              <a:t>LDA $0400</a:t>
            </a:r>
          </a:p>
          <a:p>
            <a:r>
              <a:rPr lang="en-US" sz="2200" dirty="0">
                <a:solidFill>
                  <a:schemeClr val="bg1"/>
                </a:solidFill>
                <a:latin typeface="Press Start 2P" panose="02000503000000000000" pitchFamily="1" charset="0"/>
              </a:rPr>
              <a:t>CMP #$64</a:t>
            </a:r>
          </a:p>
          <a:p>
            <a:r>
              <a:rPr lang="en-US" sz="2200">
                <a:solidFill>
                  <a:schemeClr val="bg1"/>
                </a:solidFill>
                <a:latin typeface="Press Start 2P" panose="02000503000000000000" pitchFamily="1" charset="0"/>
              </a:rPr>
              <a:t>BNE </a:t>
            </a:r>
            <a:r>
              <a:rPr lang="en-US" sz="2200" dirty="0">
                <a:solidFill>
                  <a:schemeClr val="bg1"/>
                </a:solidFill>
                <a:latin typeface="Press Start 2P" panose="02000503000000000000" pitchFamily="1" charset="0"/>
              </a:rPr>
              <a:t>$8010</a:t>
            </a:r>
          </a:p>
          <a:p>
            <a:r>
              <a:rPr lang="en-US" sz="2200" dirty="0">
                <a:solidFill>
                  <a:schemeClr val="bg1"/>
                </a:solidFill>
                <a:latin typeface="Press Start 2P" panose="02000503000000000000" pitchFamily="1" charset="0"/>
              </a:rPr>
              <a:t>INC $0410</a:t>
            </a:r>
          </a:p>
          <a:p>
            <a:r>
              <a:rPr lang="en-US" sz="2200" dirty="0">
                <a:solidFill>
                  <a:schemeClr val="bg1"/>
                </a:solidFill>
                <a:latin typeface="Press Start 2P" panose="02000503000000000000" pitchFamily="1" charset="0"/>
              </a:rPr>
              <a:t>LDA #$00</a:t>
            </a:r>
          </a:p>
          <a:p>
            <a:r>
              <a:rPr lang="en-US" sz="2200" dirty="0">
                <a:solidFill>
                  <a:schemeClr val="bg1"/>
                </a:solidFill>
                <a:latin typeface="Press Start 2P" panose="02000503000000000000" pitchFamily="1" charset="0"/>
              </a:rPr>
              <a:t>STA $0400</a:t>
            </a:r>
          </a:p>
        </p:txBody>
      </p:sp>
      <p:sp>
        <p:nvSpPr>
          <p:cNvPr id="8" name="Arrow: Right 7">
            <a:extLst>
              <a:ext uri="{FF2B5EF4-FFF2-40B4-BE49-F238E27FC236}">
                <a16:creationId xmlns:a16="http://schemas.microsoft.com/office/drawing/2014/main" id="{A68B3960-CB17-4A3C-8524-FFB903358AED}"/>
              </a:ext>
            </a:extLst>
          </p:cNvPr>
          <p:cNvSpPr/>
          <p:nvPr/>
        </p:nvSpPr>
        <p:spPr>
          <a:xfrm>
            <a:off x="4916553" y="2872007"/>
            <a:ext cx="1498562" cy="769296"/>
          </a:xfrm>
          <a:prstGeom prst="rightArrow">
            <a:avLst>
              <a:gd name="adj1" fmla="val 50000"/>
              <a:gd name="adj2" fmla="val 76700"/>
            </a:avLst>
          </a:prstGeom>
          <a:solidFill>
            <a:schemeClr val="tx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AEC13D31-A87C-452E-ADC2-E4468EE3EBAE}"/>
              </a:ext>
            </a:extLst>
          </p:cNvPr>
          <p:cNvSpPr txBox="1"/>
          <p:nvPr/>
        </p:nvSpPr>
        <p:spPr>
          <a:xfrm>
            <a:off x="6676551" y="2208787"/>
            <a:ext cx="3140309" cy="2123658"/>
          </a:xfrm>
          <a:prstGeom prst="rect">
            <a:avLst/>
          </a:prstGeom>
          <a:noFill/>
        </p:spPr>
        <p:txBody>
          <a:bodyPr wrap="square" rtlCol="0">
            <a:spAutoFit/>
          </a:bodyPr>
          <a:lstStyle/>
          <a:p>
            <a:r>
              <a:rPr lang="en-US" sz="2200" dirty="0">
                <a:solidFill>
                  <a:schemeClr val="bg1"/>
                </a:solidFill>
                <a:latin typeface="Press Start 2P" panose="02000503000000000000" pitchFamily="1" charset="0"/>
              </a:rPr>
              <a:t>AD 00 04</a:t>
            </a:r>
          </a:p>
          <a:p>
            <a:r>
              <a:rPr lang="en-US" sz="2200" dirty="0">
                <a:solidFill>
                  <a:schemeClr val="bg1"/>
                </a:solidFill>
                <a:latin typeface="Press Start 2P" panose="02000503000000000000" pitchFamily="1" charset="0"/>
              </a:rPr>
              <a:t>C9 64</a:t>
            </a:r>
          </a:p>
          <a:p>
            <a:r>
              <a:rPr lang="en-US" sz="2200" dirty="0">
                <a:solidFill>
                  <a:schemeClr val="bg1"/>
                </a:solidFill>
                <a:latin typeface="Press Start 2P" panose="02000503000000000000" pitchFamily="1" charset="0"/>
              </a:rPr>
              <a:t>D0 08</a:t>
            </a:r>
          </a:p>
          <a:p>
            <a:r>
              <a:rPr lang="en-US" sz="2200" dirty="0">
                <a:solidFill>
                  <a:schemeClr val="bg1"/>
                </a:solidFill>
                <a:latin typeface="Press Start 2P" panose="02000503000000000000" pitchFamily="1" charset="0"/>
              </a:rPr>
              <a:t>EE 10 04</a:t>
            </a:r>
          </a:p>
          <a:p>
            <a:r>
              <a:rPr lang="en-US" sz="2200" dirty="0">
                <a:solidFill>
                  <a:schemeClr val="bg1"/>
                </a:solidFill>
                <a:latin typeface="Press Start 2P" panose="02000503000000000000" pitchFamily="1" charset="0"/>
              </a:rPr>
              <a:t>A9 00</a:t>
            </a:r>
          </a:p>
          <a:p>
            <a:r>
              <a:rPr lang="en-US" sz="2200" dirty="0">
                <a:solidFill>
                  <a:schemeClr val="bg1"/>
                </a:solidFill>
                <a:latin typeface="Press Start 2P" panose="02000503000000000000" pitchFamily="1" charset="0"/>
              </a:rPr>
              <a:t>8D 00 04</a:t>
            </a:r>
          </a:p>
        </p:txBody>
      </p:sp>
      <p:sp>
        <p:nvSpPr>
          <p:cNvPr id="35" name="TextBox 34">
            <a:extLst>
              <a:ext uri="{FF2B5EF4-FFF2-40B4-BE49-F238E27FC236}">
                <a16:creationId xmlns:a16="http://schemas.microsoft.com/office/drawing/2014/main" id="{9A3D775A-5E53-408A-AE79-B1A30B4CAFD7}"/>
              </a:ext>
            </a:extLst>
          </p:cNvPr>
          <p:cNvSpPr txBox="1"/>
          <p:nvPr/>
        </p:nvSpPr>
        <p:spPr>
          <a:xfrm>
            <a:off x="1802122" y="1726676"/>
            <a:ext cx="956847" cy="307777"/>
          </a:xfrm>
          <a:prstGeom prst="rect">
            <a:avLst/>
          </a:prstGeom>
          <a:noFill/>
        </p:spPr>
        <p:txBody>
          <a:bodyPr wrap="square" rtlCol="0">
            <a:spAutoFit/>
          </a:bodyPr>
          <a:lstStyle/>
          <a:p>
            <a:pPr algn="ctr"/>
            <a:r>
              <a:rPr lang="en-US" sz="1400" b="1" dirty="0">
                <a:solidFill>
                  <a:schemeClr val="bg1"/>
                </a:solidFill>
              </a:rPr>
              <a:t>Opcodes</a:t>
            </a:r>
          </a:p>
        </p:txBody>
      </p:sp>
      <p:sp>
        <p:nvSpPr>
          <p:cNvPr id="37" name="TextBox 36">
            <a:extLst>
              <a:ext uri="{FF2B5EF4-FFF2-40B4-BE49-F238E27FC236}">
                <a16:creationId xmlns:a16="http://schemas.microsoft.com/office/drawing/2014/main" id="{0A70F90C-87E4-4863-9B37-5ED80BCA17B2}"/>
              </a:ext>
            </a:extLst>
          </p:cNvPr>
          <p:cNvSpPr txBox="1"/>
          <p:nvPr/>
        </p:nvSpPr>
        <p:spPr>
          <a:xfrm>
            <a:off x="6557294" y="1726675"/>
            <a:ext cx="956847" cy="307777"/>
          </a:xfrm>
          <a:prstGeom prst="rect">
            <a:avLst/>
          </a:prstGeom>
          <a:noFill/>
        </p:spPr>
        <p:txBody>
          <a:bodyPr wrap="square" rtlCol="0">
            <a:spAutoFit/>
          </a:bodyPr>
          <a:lstStyle/>
          <a:p>
            <a:pPr algn="ctr"/>
            <a:r>
              <a:rPr lang="en-US" sz="1400" b="1" dirty="0">
                <a:solidFill>
                  <a:schemeClr val="bg1"/>
                </a:solidFill>
              </a:rPr>
              <a:t>Opcodes</a:t>
            </a:r>
          </a:p>
        </p:txBody>
      </p:sp>
      <p:sp>
        <p:nvSpPr>
          <p:cNvPr id="38" name="TextBox 37">
            <a:extLst>
              <a:ext uri="{FF2B5EF4-FFF2-40B4-BE49-F238E27FC236}">
                <a16:creationId xmlns:a16="http://schemas.microsoft.com/office/drawing/2014/main" id="{DF15C259-2687-42B5-A638-4E66A0C02F62}"/>
              </a:ext>
            </a:extLst>
          </p:cNvPr>
          <p:cNvSpPr txBox="1"/>
          <p:nvPr/>
        </p:nvSpPr>
        <p:spPr>
          <a:xfrm>
            <a:off x="3179639" y="1726674"/>
            <a:ext cx="956847" cy="307777"/>
          </a:xfrm>
          <a:prstGeom prst="rect">
            <a:avLst/>
          </a:prstGeom>
          <a:noFill/>
        </p:spPr>
        <p:txBody>
          <a:bodyPr wrap="square" rtlCol="0">
            <a:spAutoFit/>
          </a:bodyPr>
          <a:lstStyle/>
          <a:p>
            <a:pPr algn="ctr"/>
            <a:r>
              <a:rPr lang="en-US" sz="1400" b="1" dirty="0">
                <a:solidFill>
                  <a:schemeClr val="bg1"/>
                </a:solidFill>
              </a:rPr>
              <a:t>Operands</a:t>
            </a:r>
          </a:p>
        </p:txBody>
      </p:sp>
      <p:sp>
        <p:nvSpPr>
          <p:cNvPr id="39" name="TextBox 38">
            <a:extLst>
              <a:ext uri="{FF2B5EF4-FFF2-40B4-BE49-F238E27FC236}">
                <a16:creationId xmlns:a16="http://schemas.microsoft.com/office/drawing/2014/main" id="{C652430B-4489-4D77-ADD4-EA6B583604E6}"/>
              </a:ext>
            </a:extLst>
          </p:cNvPr>
          <p:cNvSpPr txBox="1"/>
          <p:nvPr/>
        </p:nvSpPr>
        <p:spPr>
          <a:xfrm>
            <a:off x="7768281" y="1726674"/>
            <a:ext cx="956847" cy="307777"/>
          </a:xfrm>
          <a:prstGeom prst="rect">
            <a:avLst/>
          </a:prstGeom>
          <a:noFill/>
        </p:spPr>
        <p:txBody>
          <a:bodyPr wrap="square" rtlCol="0">
            <a:spAutoFit/>
          </a:bodyPr>
          <a:lstStyle/>
          <a:p>
            <a:pPr algn="ctr"/>
            <a:r>
              <a:rPr lang="en-US" sz="1400" b="1" dirty="0">
                <a:solidFill>
                  <a:schemeClr val="bg1"/>
                </a:solidFill>
              </a:rPr>
              <a:t>Operands</a:t>
            </a:r>
          </a:p>
        </p:txBody>
      </p:sp>
      <p:sp>
        <p:nvSpPr>
          <p:cNvPr id="16" name="TextBox 15">
            <a:extLst>
              <a:ext uri="{FF2B5EF4-FFF2-40B4-BE49-F238E27FC236}">
                <a16:creationId xmlns:a16="http://schemas.microsoft.com/office/drawing/2014/main" id="{77A491D5-1111-4C10-8558-A5AE088B0DAF}"/>
              </a:ext>
            </a:extLst>
          </p:cNvPr>
          <p:cNvSpPr txBox="1"/>
          <p:nvPr/>
        </p:nvSpPr>
        <p:spPr>
          <a:xfrm>
            <a:off x="7006626" y="4416146"/>
            <a:ext cx="1727636" cy="307777"/>
          </a:xfrm>
          <a:prstGeom prst="rect">
            <a:avLst/>
          </a:prstGeom>
          <a:noFill/>
        </p:spPr>
        <p:style>
          <a:lnRef idx="2">
            <a:schemeClr val="accent5"/>
          </a:lnRef>
          <a:fillRef idx="1">
            <a:schemeClr val="lt1"/>
          </a:fillRef>
          <a:effectRef idx="0">
            <a:schemeClr val="accent5"/>
          </a:effectRef>
          <a:fontRef idx="minor">
            <a:schemeClr val="dk1"/>
          </a:fontRef>
        </p:style>
        <p:txBody>
          <a:bodyPr wrap="square" rtlCol="0" anchor="ctr">
            <a:spAutoFit/>
          </a:bodyPr>
          <a:lstStyle/>
          <a:p>
            <a:pPr algn="ctr"/>
            <a:r>
              <a:rPr lang="en-US" sz="1400" b="1" dirty="0">
                <a:solidFill>
                  <a:schemeClr val="bg1"/>
                </a:solidFill>
              </a:rPr>
              <a:t>6502 Machine</a:t>
            </a:r>
          </a:p>
        </p:txBody>
      </p:sp>
    </p:spTree>
    <p:extLst>
      <p:ext uri="{BB962C8B-B14F-4D97-AF65-F5344CB8AC3E}">
        <p14:creationId xmlns:p14="http://schemas.microsoft.com/office/powerpoint/2010/main" val="2001970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5B2982-1814-4A6B-A2E0-229678B9E0D7}"/>
              </a:ext>
            </a:extLst>
          </p:cNvPr>
          <p:cNvSpPr txBox="1"/>
          <p:nvPr/>
        </p:nvSpPr>
        <p:spPr>
          <a:xfrm>
            <a:off x="1810748" y="2157564"/>
            <a:ext cx="3140309" cy="2123658"/>
          </a:xfrm>
          <a:prstGeom prst="rect">
            <a:avLst/>
          </a:prstGeom>
          <a:noFill/>
        </p:spPr>
        <p:txBody>
          <a:bodyPr wrap="square" rtlCol="0">
            <a:spAutoFit/>
          </a:bodyPr>
          <a:lstStyle/>
          <a:p>
            <a:r>
              <a:rPr lang="en-US" sz="2200" dirty="0">
                <a:solidFill>
                  <a:schemeClr val="bg1"/>
                </a:solidFill>
                <a:latin typeface="Press Start 2P" panose="02000503000000000000" pitchFamily="1" charset="0"/>
              </a:rPr>
              <a:t>LDA $0400</a:t>
            </a:r>
          </a:p>
          <a:p>
            <a:r>
              <a:rPr lang="en-US" sz="2200" dirty="0">
                <a:solidFill>
                  <a:schemeClr val="bg1"/>
                </a:solidFill>
                <a:latin typeface="Press Start 2P" panose="02000503000000000000" pitchFamily="1" charset="0"/>
              </a:rPr>
              <a:t>CMP #$64</a:t>
            </a:r>
          </a:p>
          <a:p>
            <a:r>
              <a:rPr lang="en-US" sz="2200">
                <a:solidFill>
                  <a:schemeClr val="bg1"/>
                </a:solidFill>
                <a:latin typeface="Press Start 2P" panose="02000503000000000000" pitchFamily="1" charset="0"/>
              </a:rPr>
              <a:t>BNE </a:t>
            </a:r>
            <a:r>
              <a:rPr lang="en-US" sz="2200" dirty="0">
                <a:solidFill>
                  <a:schemeClr val="bg1"/>
                </a:solidFill>
                <a:latin typeface="Press Start 2P" panose="02000503000000000000" pitchFamily="1" charset="0"/>
              </a:rPr>
              <a:t>$8010</a:t>
            </a:r>
          </a:p>
          <a:p>
            <a:r>
              <a:rPr lang="en-US" sz="2200" dirty="0">
                <a:solidFill>
                  <a:schemeClr val="bg1"/>
                </a:solidFill>
                <a:latin typeface="Press Start 2P" panose="02000503000000000000" pitchFamily="1" charset="0"/>
              </a:rPr>
              <a:t>INC $0410</a:t>
            </a:r>
          </a:p>
          <a:p>
            <a:r>
              <a:rPr lang="en-US" sz="2200" dirty="0">
                <a:solidFill>
                  <a:schemeClr val="bg1"/>
                </a:solidFill>
                <a:latin typeface="Press Start 2P" panose="02000503000000000000" pitchFamily="1" charset="0"/>
              </a:rPr>
              <a:t>LDA #$00</a:t>
            </a:r>
          </a:p>
          <a:p>
            <a:r>
              <a:rPr lang="en-US" sz="2200" dirty="0">
                <a:solidFill>
                  <a:schemeClr val="bg1"/>
                </a:solidFill>
                <a:latin typeface="Press Start 2P" panose="02000503000000000000" pitchFamily="1" charset="0"/>
              </a:rPr>
              <a:t>STA $0400</a:t>
            </a:r>
          </a:p>
        </p:txBody>
      </p:sp>
      <p:sp>
        <p:nvSpPr>
          <p:cNvPr id="3" name="TextBox 2">
            <a:extLst>
              <a:ext uri="{FF2B5EF4-FFF2-40B4-BE49-F238E27FC236}">
                <a16:creationId xmlns:a16="http://schemas.microsoft.com/office/drawing/2014/main" id="{E9A2B8F4-1B82-43C9-B7CD-062323677FEE}"/>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INTRO </a:t>
            </a:r>
            <a:r>
              <a:rPr lang="en-US" sz="2800">
                <a:solidFill>
                  <a:schemeClr val="bg1"/>
                </a:solidFill>
                <a:latin typeface="Press Start 2P" panose="02000503000000000000" pitchFamily="1" charset="0"/>
              </a:rPr>
              <a:t>TO ASSEMBLY </a:t>
            </a:r>
            <a:r>
              <a:rPr lang="en-US" sz="2800" dirty="0">
                <a:solidFill>
                  <a:schemeClr val="bg1"/>
                </a:solidFill>
                <a:latin typeface="Press Start 2P" panose="02000503000000000000" pitchFamily="1" charset="0"/>
              </a:rPr>
              <a:t>LANGUAGE</a:t>
            </a:r>
          </a:p>
        </p:txBody>
      </p:sp>
      <p:sp>
        <p:nvSpPr>
          <p:cNvPr id="5" name="TextBox 4">
            <a:extLst>
              <a:ext uri="{FF2B5EF4-FFF2-40B4-BE49-F238E27FC236}">
                <a16:creationId xmlns:a16="http://schemas.microsoft.com/office/drawing/2014/main" id="{EF9679E0-FE01-4A36-BEB5-6476A342CBBE}"/>
              </a:ext>
            </a:extLst>
          </p:cNvPr>
          <p:cNvSpPr txBox="1"/>
          <p:nvPr/>
        </p:nvSpPr>
        <p:spPr>
          <a:xfrm>
            <a:off x="4951057" y="1063625"/>
            <a:ext cx="5740400" cy="2119811"/>
          </a:xfrm>
          <a:prstGeom prst="rect">
            <a:avLst/>
          </a:prstGeom>
          <a:noFill/>
        </p:spPr>
        <p:txBody>
          <a:bodyPr wrap="square" rtlCol="0">
            <a:spAutoFit/>
          </a:bodyPr>
          <a:lstStyle/>
          <a:p>
            <a:pPr>
              <a:lnSpc>
                <a:spcPct val="122000"/>
              </a:lnSpc>
            </a:pPr>
            <a:r>
              <a:rPr lang="en-US" b="1" dirty="0">
                <a:solidFill>
                  <a:schemeClr val="accent1"/>
                </a:solidFill>
              </a:rPr>
              <a:t>Load</a:t>
            </a:r>
            <a:r>
              <a:rPr lang="en-US" dirty="0">
                <a:solidFill>
                  <a:schemeClr val="bg1"/>
                </a:solidFill>
              </a:rPr>
              <a:t> the value in memory location 0x0400</a:t>
            </a:r>
          </a:p>
          <a:p>
            <a:pPr>
              <a:lnSpc>
                <a:spcPct val="122000"/>
              </a:lnSpc>
            </a:pPr>
            <a:r>
              <a:rPr lang="en-US" b="1" dirty="0">
                <a:solidFill>
                  <a:schemeClr val="accent1"/>
                </a:solidFill>
              </a:rPr>
              <a:t>Compare</a:t>
            </a:r>
            <a:r>
              <a:rPr lang="en-US" dirty="0">
                <a:solidFill>
                  <a:schemeClr val="bg1"/>
                </a:solidFill>
              </a:rPr>
              <a:t> it with 0x64 (</a:t>
            </a:r>
            <a:r>
              <a:rPr lang="en-US" dirty="0" err="1">
                <a:solidFill>
                  <a:schemeClr val="bg1"/>
                </a:solidFill>
              </a:rPr>
              <a:t>dec</a:t>
            </a:r>
            <a:r>
              <a:rPr lang="en-US" dirty="0">
                <a:solidFill>
                  <a:schemeClr val="bg1"/>
                </a:solidFill>
              </a:rPr>
              <a:t> 100)</a:t>
            </a:r>
          </a:p>
          <a:p>
            <a:pPr>
              <a:lnSpc>
                <a:spcPct val="122000"/>
              </a:lnSpc>
            </a:pPr>
            <a:r>
              <a:rPr lang="en-US">
                <a:solidFill>
                  <a:schemeClr val="bg1"/>
                </a:solidFill>
              </a:rPr>
              <a:t>Skip (“</a:t>
            </a:r>
            <a:r>
              <a:rPr lang="en-US" b="1">
                <a:solidFill>
                  <a:schemeClr val="accent1"/>
                </a:solidFill>
              </a:rPr>
              <a:t>branch</a:t>
            </a:r>
            <a:r>
              <a:rPr lang="en-US" dirty="0">
                <a:solidFill>
                  <a:schemeClr val="bg1"/>
                </a:solidFill>
              </a:rPr>
              <a:t>”) later in the program if they are </a:t>
            </a:r>
            <a:r>
              <a:rPr lang="en-US" b="1" dirty="0">
                <a:solidFill>
                  <a:schemeClr val="accent1"/>
                </a:solidFill>
              </a:rPr>
              <a:t>not</a:t>
            </a:r>
            <a:r>
              <a:rPr lang="en-US" b="1" dirty="0">
                <a:solidFill>
                  <a:schemeClr val="bg1"/>
                </a:solidFill>
              </a:rPr>
              <a:t> </a:t>
            </a:r>
            <a:r>
              <a:rPr lang="en-US" b="1" dirty="0">
                <a:solidFill>
                  <a:schemeClr val="accent1"/>
                </a:solidFill>
              </a:rPr>
              <a:t>equal</a:t>
            </a:r>
          </a:p>
          <a:p>
            <a:pPr>
              <a:lnSpc>
                <a:spcPct val="122000"/>
              </a:lnSpc>
            </a:pPr>
            <a:r>
              <a:rPr lang="en-US" b="1" dirty="0">
                <a:solidFill>
                  <a:schemeClr val="accent1"/>
                </a:solidFill>
              </a:rPr>
              <a:t>Increment</a:t>
            </a:r>
            <a:r>
              <a:rPr lang="en-US" dirty="0">
                <a:solidFill>
                  <a:schemeClr val="bg1"/>
                </a:solidFill>
              </a:rPr>
              <a:t> the value in memory location 0x0410</a:t>
            </a:r>
          </a:p>
          <a:p>
            <a:pPr>
              <a:lnSpc>
                <a:spcPct val="122000"/>
              </a:lnSpc>
            </a:pPr>
            <a:r>
              <a:rPr lang="en-US" b="1" dirty="0">
                <a:solidFill>
                  <a:schemeClr val="accent1"/>
                </a:solidFill>
              </a:rPr>
              <a:t>Load</a:t>
            </a:r>
            <a:r>
              <a:rPr lang="en-US" dirty="0">
                <a:solidFill>
                  <a:schemeClr val="bg1"/>
                </a:solidFill>
              </a:rPr>
              <a:t> the literal value 0x0 (</a:t>
            </a:r>
            <a:r>
              <a:rPr lang="en-US" dirty="0" err="1">
                <a:solidFill>
                  <a:schemeClr val="bg1"/>
                </a:solidFill>
              </a:rPr>
              <a:t>dec</a:t>
            </a:r>
            <a:r>
              <a:rPr lang="en-US" dirty="0">
                <a:solidFill>
                  <a:schemeClr val="bg1"/>
                </a:solidFill>
              </a:rPr>
              <a:t> 0)</a:t>
            </a:r>
          </a:p>
          <a:p>
            <a:pPr>
              <a:lnSpc>
                <a:spcPct val="122000"/>
              </a:lnSpc>
            </a:pPr>
            <a:r>
              <a:rPr lang="en-US" b="1" dirty="0">
                <a:solidFill>
                  <a:schemeClr val="accent1"/>
                </a:solidFill>
              </a:rPr>
              <a:t>Store</a:t>
            </a:r>
            <a:r>
              <a:rPr lang="en-US" dirty="0">
                <a:solidFill>
                  <a:schemeClr val="bg1"/>
                </a:solidFill>
              </a:rPr>
              <a:t> it in memory location 0x400</a:t>
            </a:r>
          </a:p>
        </p:txBody>
      </p:sp>
    </p:spTree>
    <p:extLst>
      <p:ext uri="{BB962C8B-B14F-4D97-AF65-F5344CB8AC3E}">
        <p14:creationId xmlns:p14="http://schemas.microsoft.com/office/powerpoint/2010/main" val="405602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0.00078 -4.44444E-6 L 0.01172 -0.15486 " pathEditMode="relative" rAng="0" ptsTypes="AA">
                                      <p:cBhvr>
                                        <p:cTn id="6" dur="1000" fill="hold"/>
                                        <p:tgtEl>
                                          <p:spTgt spid="2"/>
                                        </p:tgtEl>
                                        <p:attrNameLst>
                                          <p:attrName>ppt_x</p:attrName>
                                          <p:attrName>ppt_y</p:attrName>
                                        </p:attrNameLst>
                                      </p:cBhvr>
                                      <p:rCtr x="625" y="-7755"/>
                                    </p:animMotion>
                                  </p:childTnLst>
                                </p:cTn>
                              </p:par>
                            </p:childTnLst>
                          </p:cTn>
                        </p:par>
                        <p:par>
                          <p:cTn id="7" fill="hold">
                            <p:stCondLst>
                              <p:cond delay="1000"/>
                            </p:stCondLst>
                            <p:childTnLst>
                              <p:par>
                                <p:cTn id="8" presetID="10" presetClass="entr" presetSubtype="0" fill="hold" grpId="0"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E8F66A-1D00-493A-A71A-5CC22CE2C2EB}"/>
              </a:ext>
            </a:extLst>
          </p:cNvPr>
          <p:cNvSpPr txBox="1"/>
          <p:nvPr/>
        </p:nvSpPr>
        <p:spPr>
          <a:xfrm>
            <a:off x="329602" y="302327"/>
            <a:ext cx="10727087" cy="523220"/>
          </a:xfrm>
          <a:prstGeom prst="rect">
            <a:avLst/>
          </a:prstGeom>
          <a:noFill/>
        </p:spPr>
        <p:txBody>
          <a:bodyPr wrap="square" rtlCol="0">
            <a:spAutoFit/>
          </a:bodyPr>
          <a:lstStyle/>
          <a:p>
            <a:r>
              <a:rPr lang="en-US" sz="2800" dirty="0">
                <a:solidFill>
                  <a:schemeClr val="bg1"/>
                </a:solidFill>
                <a:latin typeface="Press Start 2P" panose="02000503000000000000" pitchFamily="1" charset="0"/>
              </a:rPr>
              <a:t>PROCESSOR REGISTERS</a:t>
            </a:r>
          </a:p>
        </p:txBody>
      </p:sp>
      <p:sp>
        <p:nvSpPr>
          <p:cNvPr id="3" name="TextBox 2">
            <a:extLst>
              <a:ext uri="{FF2B5EF4-FFF2-40B4-BE49-F238E27FC236}">
                <a16:creationId xmlns:a16="http://schemas.microsoft.com/office/drawing/2014/main" id="{2F2F2A0E-D815-42B1-AA2F-9365338DED6B}"/>
              </a:ext>
            </a:extLst>
          </p:cNvPr>
          <p:cNvSpPr txBox="1"/>
          <p:nvPr/>
        </p:nvSpPr>
        <p:spPr>
          <a:xfrm>
            <a:off x="329602" y="906011"/>
            <a:ext cx="10607210" cy="646331"/>
          </a:xfrm>
          <a:prstGeom prst="rect">
            <a:avLst/>
          </a:prstGeom>
          <a:noFill/>
        </p:spPr>
        <p:txBody>
          <a:bodyPr wrap="square" rtlCol="0">
            <a:spAutoFit/>
          </a:bodyPr>
          <a:lstStyle/>
          <a:p>
            <a:r>
              <a:rPr lang="en-US" dirty="0">
                <a:solidFill>
                  <a:schemeClr val="bg1"/>
                </a:solidFill>
              </a:rPr>
              <a:t>Most operations </a:t>
            </a:r>
            <a:r>
              <a:rPr lang="en-US">
                <a:solidFill>
                  <a:schemeClr val="bg1"/>
                </a:solidFill>
              </a:rPr>
              <a:t>cannot be </a:t>
            </a:r>
            <a:r>
              <a:rPr lang="en-US" dirty="0">
                <a:solidFill>
                  <a:schemeClr val="bg1"/>
                </a:solidFill>
              </a:rPr>
              <a:t>performed directly on values in memory. The value </a:t>
            </a:r>
            <a:r>
              <a:rPr lang="en-US">
                <a:solidFill>
                  <a:schemeClr val="bg1"/>
                </a:solidFill>
              </a:rPr>
              <a:t>must be </a:t>
            </a:r>
            <a:r>
              <a:rPr lang="en-US" dirty="0">
                <a:solidFill>
                  <a:schemeClr val="bg1"/>
                </a:solidFill>
              </a:rPr>
              <a:t>loaded into a register in the processor and then </a:t>
            </a:r>
            <a:r>
              <a:rPr lang="en-US">
                <a:solidFill>
                  <a:schemeClr val="bg1"/>
                </a:solidFill>
              </a:rPr>
              <a:t>stored back </a:t>
            </a:r>
            <a:r>
              <a:rPr lang="en-US" dirty="0">
                <a:solidFill>
                  <a:schemeClr val="bg1"/>
                </a:solidFill>
              </a:rPr>
              <a:t>into memory later.</a:t>
            </a:r>
          </a:p>
        </p:txBody>
      </p:sp>
      <p:sp>
        <p:nvSpPr>
          <p:cNvPr id="4" name="TextBox 3">
            <a:extLst>
              <a:ext uri="{FF2B5EF4-FFF2-40B4-BE49-F238E27FC236}">
                <a16:creationId xmlns:a16="http://schemas.microsoft.com/office/drawing/2014/main" id="{0AA252A1-8694-46E2-94EF-2F92224840E4}"/>
              </a:ext>
            </a:extLst>
          </p:cNvPr>
          <p:cNvSpPr txBox="1"/>
          <p:nvPr/>
        </p:nvSpPr>
        <p:spPr>
          <a:xfrm>
            <a:off x="329601" y="1885949"/>
            <a:ext cx="92558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US" sz="2800" dirty="0">
                <a:latin typeface="Press Start 2P" panose="02000503000000000000" pitchFamily="1" charset="0"/>
              </a:rPr>
              <a:t>A</a:t>
            </a:r>
          </a:p>
        </p:txBody>
      </p:sp>
      <p:sp>
        <p:nvSpPr>
          <p:cNvPr id="5" name="TextBox 4">
            <a:extLst>
              <a:ext uri="{FF2B5EF4-FFF2-40B4-BE49-F238E27FC236}">
                <a16:creationId xmlns:a16="http://schemas.microsoft.com/office/drawing/2014/main" id="{7FAAAC3D-BB30-4D94-9932-24A3810D8663}"/>
              </a:ext>
            </a:extLst>
          </p:cNvPr>
          <p:cNvSpPr txBox="1"/>
          <p:nvPr/>
        </p:nvSpPr>
        <p:spPr>
          <a:xfrm>
            <a:off x="1255187" y="1808558"/>
            <a:ext cx="9546161" cy="646331"/>
          </a:xfrm>
          <a:prstGeom prst="rect">
            <a:avLst/>
          </a:prstGeom>
          <a:noFill/>
        </p:spPr>
        <p:txBody>
          <a:bodyPr wrap="square" rtlCol="0">
            <a:spAutoFit/>
          </a:bodyPr>
          <a:lstStyle/>
          <a:p>
            <a:r>
              <a:rPr lang="en-US" dirty="0">
                <a:solidFill>
                  <a:schemeClr val="bg1"/>
                </a:solidFill>
              </a:rPr>
              <a:t>A is the </a:t>
            </a:r>
            <a:r>
              <a:rPr lang="en-US" b="1" dirty="0">
                <a:solidFill>
                  <a:schemeClr val="accent1"/>
                </a:solidFill>
              </a:rPr>
              <a:t>accumulator</a:t>
            </a:r>
            <a:r>
              <a:rPr lang="en-US" dirty="0">
                <a:solidFill>
                  <a:schemeClr val="bg1"/>
                </a:solidFill>
              </a:rPr>
              <a:t>. Values are loaded into A to have mathematical and logical operations performed on them.</a:t>
            </a:r>
          </a:p>
        </p:txBody>
      </p:sp>
      <p:sp>
        <p:nvSpPr>
          <p:cNvPr id="6" name="TextBox 5">
            <a:extLst>
              <a:ext uri="{FF2B5EF4-FFF2-40B4-BE49-F238E27FC236}">
                <a16:creationId xmlns:a16="http://schemas.microsoft.com/office/drawing/2014/main" id="{F731F894-FB70-4BE0-9881-8A4311323CE0}"/>
              </a:ext>
            </a:extLst>
          </p:cNvPr>
          <p:cNvSpPr txBox="1"/>
          <p:nvPr/>
        </p:nvSpPr>
        <p:spPr>
          <a:xfrm>
            <a:off x="329598" y="2626550"/>
            <a:ext cx="925589" cy="5232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pPr algn="ctr"/>
            <a:r>
              <a:rPr lang="en-US" sz="2800" dirty="0">
                <a:latin typeface="Press Start 2P" panose="02000503000000000000" pitchFamily="1" charset="0"/>
              </a:rPr>
              <a:t>X</a:t>
            </a:r>
          </a:p>
        </p:txBody>
      </p:sp>
      <p:sp>
        <p:nvSpPr>
          <p:cNvPr id="7" name="TextBox 6">
            <a:extLst>
              <a:ext uri="{FF2B5EF4-FFF2-40B4-BE49-F238E27FC236}">
                <a16:creationId xmlns:a16="http://schemas.microsoft.com/office/drawing/2014/main" id="{171784B0-7121-43DD-B682-75AD4F762F3B}"/>
              </a:ext>
            </a:extLst>
          </p:cNvPr>
          <p:cNvSpPr txBox="1"/>
          <p:nvPr/>
        </p:nvSpPr>
        <p:spPr>
          <a:xfrm>
            <a:off x="1359961" y="2626550"/>
            <a:ext cx="925589" cy="5232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pPr algn="ctr"/>
            <a:r>
              <a:rPr lang="en-US" sz="2800" dirty="0">
                <a:latin typeface="Press Start 2P" panose="02000503000000000000" pitchFamily="1" charset="0"/>
              </a:rPr>
              <a:t>Y</a:t>
            </a:r>
          </a:p>
        </p:txBody>
      </p:sp>
      <p:sp>
        <p:nvSpPr>
          <p:cNvPr id="8" name="TextBox 7">
            <a:extLst>
              <a:ext uri="{FF2B5EF4-FFF2-40B4-BE49-F238E27FC236}">
                <a16:creationId xmlns:a16="http://schemas.microsoft.com/office/drawing/2014/main" id="{AAAF3FFB-19BC-4455-8965-62037582C2C4}"/>
              </a:ext>
            </a:extLst>
          </p:cNvPr>
          <p:cNvSpPr txBox="1"/>
          <p:nvPr/>
        </p:nvSpPr>
        <p:spPr>
          <a:xfrm>
            <a:off x="2285550" y="2552044"/>
            <a:ext cx="7391851" cy="646331"/>
          </a:xfrm>
          <a:prstGeom prst="rect">
            <a:avLst/>
          </a:prstGeom>
          <a:noFill/>
        </p:spPr>
        <p:txBody>
          <a:bodyPr wrap="square" rtlCol="0">
            <a:spAutoFit/>
          </a:bodyPr>
          <a:lstStyle/>
          <a:p>
            <a:r>
              <a:rPr lang="en-US" dirty="0">
                <a:solidFill>
                  <a:schemeClr val="bg1"/>
                </a:solidFill>
              </a:rPr>
              <a:t>X and Y are </a:t>
            </a:r>
            <a:r>
              <a:rPr lang="en-US" b="1" dirty="0">
                <a:solidFill>
                  <a:schemeClr val="accent1"/>
                </a:solidFill>
              </a:rPr>
              <a:t>index registers</a:t>
            </a:r>
            <a:r>
              <a:rPr lang="en-US" dirty="0">
                <a:solidFill>
                  <a:schemeClr val="bg1"/>
                </a:solidFill>
              </a:rPr>
              <a:t>, typically used as counters in loops</a:t>
            </a:r>
            <a:r>
              <a:rPr lang="en-US">
                <a:solidFill>
                  <a:schemeClr val="bg1"/>
                </a:solidFill>
              </a:rPr>
              <a:t>, but </a:t>
            </a:r>
            <a:r>
              <a:rPr lang="en-US" dirty="0">
                <a:solidFill>
                  <a:schemeClr val="bg1"/>
                </a:solidFill>
              </a:rPr>
              <a:t>can also temporarily store values like A does.</a:t>
            </a:r>
          </a:p>
        </p:txBody>
      </p:sp>
      <p:sp>
        <p:nvSpPr>
          <p:cNvPr id="9" name="TextBox 8">
            <a:extLst>
              <a:ext uri="{FF2B5EF4-FFF2-40B4-BE49-F238E27FC236}">
                <a16:creationId xmlns:a16="http://schemas.microsoft.com/office/drawing/2014/main" id="{5AC9C8F4-E180-45B3-AFFE-5479C01046A3}"/>
              </a:ext>
            </a:extLst>
          </p:cNvPr>
          <p:cNvSpPr txBox="1"/>
          <p:nvPr/>
        </p:nvSpPr>
        <p:spPr>
          <a:xfrm>
            <a:off x="329598" y="3340481"/>
            <a:ext cx="92559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2800" dirty="0">
                <a:latin typeface="Press Start 2P" panose="02000503000000000000" pitchFamily="1" charset="0"/>
              </a:rPr>
              <a:t>P</a:t>
            </a:r>
          </a:p>
        </p:txBody>
      </p:sp>
      <p:sp>
        <p:nvSpPr>
          <p:cNvPr id="10" name="TextBox 9">
            <a:extLst>
              <a:ext uri="{FF2B5EF4-FFF2-40B4-BE49-F238E27FC236}">
                <a16:creationId xmlns:a16="http://schemas.microsoft.com/office/drawing/2014/main" id="{342F02AD-28B3-40DB-A736-CFF21B6554C0}"/>
              </a:ext>
            </a:extLst>
          </p:cNvPr>
          <p:cNvSpPr txBox="1"/>
          <p:nvPr/>
        </p:nvSpPr>
        <p:spPr>
          <a:xfrm>
            <a:off x="1264712" y="3273205"/>
            <a:ext cx="9546161" cy="646331"/>
          </a:xfrm>
          <a:prstGeom prst="rect">
            <a:avLst/>
          </a:prstGeom>
          <a:noFill/>
        </p:spPr>
        <p:txBody>
          <a:bodyPr wrap="square" rtlCol="0">
            <a:spAutoFit/>
          </a:bodyPr>
          <a:lstStyle/>
          <a:p>
            <a:r>
              <a:rPr lang="en-US" dirty="0">
                <a:solidFill>
                  <a:schemeClr val="bg1"/>
                </a:solidFill>
              </a:rPr>
              <a:t>P is the </a:t>
            </a:r>
            <a:r>
              <a:rPr lang="en-US" b="1" dirty="0">
                <a:solidFill>
                  <a:schemeClr val="accent1"/>
                </a:solidFill>
              </a:rPr>
              <a:t>processor status register</a:t>
            </a:r>
            <a:r>
              <a:rPr lang="en-US" dirty="0">
                <a:solidFill>
                  <a:schemeClr val="bg1"/>
                </a:solidFill>
              </a:rPr>
              <a:t>. It is a read-only register which contains </a:t>
            </a:r>
            <a:r>
              <a:rPr lang="en-US">
                <a:solidFill>
                  <a:schemeClr val="bg1"/>
                </a:solidFill>
              </a:rPr>
              <a:t>a byte whose bits </a:t>
            </a:r>
            <a:r>
              <a:rPr lang="en-US" dirty="0">
                <a:solidFill>
                  <a:schemeClr val="bg1"/>
                </a:solidFill>
              </a:rPr>
              <a:t>represent </a:t>
            </a:r>
            <a:r>
              <a:rPr lang="en-US">
                <a:solidFill>
                  <a:schemeClr val="bg1"/>
                </a:solidFill>
              </a:rPr>
              <a:t>information about </a:t>
            </a:r>
            <a:r>
              <a:rPr lang="en-US" dirty="0">
                <a:solidFill>
                  <a:schemeClr val="bg1"/>
                </a:solidFill>
              </a:rPr>
              <a:t>the processor’s status and the result of the previous operation.</a:t>
            </a:r>
          </a:p>
        </p:txBody>
      </p:sp>
      <p:sp>
        <p:nvSpPr>
          <p:cNvPr id="11" name="TextBox 10">
            <a:extLst>
              <a:ext uri="{FF2B5EF4-FFF2-40B4-BE49-F238E27FC236}">
                <a16:creationId xmlns:a16="http://schemas.microsoft.com/office/drawing/2014/main" id="{46DA7F20-838C-4F1F-A204-7B57B3635D64}"/>
              </a:ext>
            </a:extLst>
          </p:cNvPr>
          <p:cNvSpPr txBox="1"/>
          <p:nvPr/>
        </p:nvSpPr>
        <p:spPr>
          <a:xfrm>
            <a:off x="329596" y="4054412"/>
            <a:ext cx="925591"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pPr algn="ctr"/>
            <a:r>
              <a:rPr lang="en-US" sz="2800" dirty="0">
                <a:latin typeface="Press Start 2P" panose="02000503000000000000" pitchFamily="1" charset="0"/>
              </a:rPr>
              <a:t>SP</a:t>
            </a:r>
          </a:p>
        </p:txBody>
      </p:sp>
      <p:sp>
        <p:nvSpPr>
          <p:cNvPr id="12" name="TextBox 11">
            <a:extLst>
              <a:ext uri="{FF2B5EF4-FFF2-40B4-BE49-F238E27FC236}">
                <a16:creationId xmlns:a16="http://schemas.microsoft.com/office/drawing/2014/main" id="{D6B5C7CF-6897-4955-A803-E01591168BDD}"/>
              </a:ext>
            </a:extLst>
          </p:cNvPr>
          <p:cNvSpPr txBox="1"/>
          <p:nvPr/>
        </p:nvSpPr>
        <p:spPr>
          <a:xfrm>
            <a:off x="1255187" y="4002646"/>
            <a:ext cx="9546161" cy="646331"/>
          </a:xfrm>
          <a:prstGeom prst="rect">
            <a:avLst/>
          </a:prstGeom>
          <a:noFill/>
        </p:spPr>
        <p:txBody>
          <a:bodyPr wrap="square" rtlCol="0">
            <a:spAutoFit/>
          </a:bodyPr>
          <a:lstStyle/>
          <a:p>
            <a:r>
              <a:rPr lang="en-US" dirty="0">
                <a:solidFill>
                  <a:schemeClr val="bg1"/>
                </a:solidFill>
              </a:rPr>
              <a:t>The </a:t>
            </a:r>
            <a:r>
              <a:rPr lang="en-US" b="1" dirty="0">
                <a:solidFill>
                  <a:schemeClr val="accent1"/>
                </a:solidFill>
              </a:rPr>
              <a:t>stack pointer</a:t>
            </a:r>
            <a:r>
              <a:rPr lang="en-US" dirty="0">
                <a:solidFill>
                  <a:schemeClr val="bg1"/>
                </a:solidFill>
              </a:rPr>
              <a:t> holds the </a:t>
            </a:r>
            <a:r>
              <a:rPr lang="en-US">
                <a:solidFill>
                  <a:schemeClr val="bg1"/>
                </a:solidFill>
              </a:rPr>
              <a:t>low byte </a:t>
            </a:r>
            <a:r>
              <a:rPr lang="en-US" dirty="0">
                <a:solidFill>
                  <a:schemeClr val="bg1"/>
                </a:solidFill>
              </a:rPr>
              <a:t>of the address of the item on the top of the stack. This pointer is decremented when items are pushed onto the stack and incremented when items are popped off.</a:t>
            </a:r>
          </a:p>
        </p:txBody>
      </p:sp>
      <p:sp>
        <p:nvSpPr>
          <p:cNvPr id="13" name="TextBox 12">
            <a:extLst>
              <a:ext uri="{FF2B5EF4-FFF2-40B4-BE49-F238E27FC236}">
                <a16:creationId xmlns:a16="http://schemas.microsoft.com/office/drawing/2014/main" id="{2FB8CE0F-A7E2-4147-9B61-838D810FF392}"/>
              </a:ext>
            </a:extLst>
          </p:cNvPr>
          <p:cNvSpPr txBox="1"/>
          <p:nvPr/>
        </p:nvSpPr>
        <p:spPr>
          <a:xfrm>
            <a:off x="329596" y="4776770"/>
            <a:ext cx="925591" cy="52322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pPr algn="ctr"/>
            <a:r>
              <a:rPr lang="en-US" sz="2800" dirty="0">
                <a:latin typeface="Press Start 2P" panose="02000503000000000000" pitchFamily="1" charset="0"/>
              </a:rPr>
              <a:t>PC</a:t>
            </a:r>
          </a:p>
        </p:txBody>
      </p:sp>
      <p:sp>
        <p:nvSpPr>
          <p:cNvPr id="14" name="TextBox 13">
            <a:extLst>
              <a:ext uri="{FF2B5EF4-FFF2-40B4-BE49-F238E27FC236}">
                <a16:creationId xmlns:a16="http://schemas.microsoft.com/office/drawing/2014/main" id="{4243C01C-8710-4C80-A247-D202362352C5}"/>
              </a:ext>
            </a:extLst>
          </p:cNvPr>
          <p:cNvSpPr txBox="1"/>
          <p:nvPr/>
        </p:nvSpPr>
        <p:spPr>
          <a:xfrm>
            <a:off x="1255187" y="4725004"/>
            <a:ext cx="9546161" cy="646331"/>
          </a:xfrm>
          <a:prstGeom prst="rect">
            <a:avLst/>
          </a:prstGeom>
          <a:noFill/>
        </p:spPr>
        <p:txBody>
          <a:bodyPr wrap="square" rtlCol="0">
            <a:spAutoFit/>
          </a:bodyPr>
          <a:lstStyle/>
          <a:p>
            <a:r>
              <a:rPr lang="en-US" dirty="0">
                <a:solidFill>
                  <a:schemeClr val="bg1"/>
                </a:solidFill>
              </a:rPr>
              <a:t>The </a:t>
            </a:r>
            <a:r>
              <a:rPr lang="en-US" b="1" dirty="0">
                <a:solidFill>
                  <a:schemeClr val="accent1"/>
                </a:solidFill>
              </a:rPr>
              <a:t>program counter</a:t>
            </a:r>
            <a:r>
              <a:rPr lang="en-US" dirty="0">
                <a:solidFill>
                  <a:schemeClr val="bg1"/>
                </a:solidFill>
              </a:rPr>
              <a:t> holds </a:t>
            </a:r>
            <a:r>
              <a:rPr lang="en-US">
                <a:solidFill>
                  <a:schemeClr val="bg1"/>
                </a:solidFill>
              </a:rPr>
              <a:t>the 16-bit </a:t>
            </a:r>
            <a:r>
              <a:rPr lang="en-US" dirty="0">
                <a:solidFill>
                  <a:schemeClr val="bg1"/>
                </a:solidFill>
              </a:rPr>
              <a:t>address of the currently executing instruction. Its value is pushed to the stack when </a:t>
            </a:r>
            <a:r>
              <a:rPr lang="en-US">
                <a:solidFill>
                  <a:schemeClr val="bg1"/>
                </a:solidFill>
              </a:rPr>
              <a:t>a subroutine begins </a:t>
            </a:r>
            <a:r>
              <a:rPr lang="en-US" dirty="0">
                <a:solidFill>
                  <a:schemeClr val="bg1"/>
                </a:solidFill>
              </a:rPr>
              <a:t>so the processor knows where to return to.</a:t>
            </a:r>
          </a:p>
        </p:txBody>
      </p:sp>
    </p:spTree>
    <p:extLst>
      <p:ext uri="{BB962C8B-B14F-4D97-AF65-F5344CB8AC3E}">
        <p14:creationId xmlns:p14="http://schemas.microsoft.com/office/powerpoint/2010/main" val="3583020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2704</TotalTime>
  <Words>2734</Words>
  <Application>Microsoft Office PowerPoint</Application>
  <PresentationFormat>Widescreen</PresentationFormat>
  <Paragraphs>490</Paragraphs>
  <Slides>32</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Calibri Light</vt:lpstr>
      <vt:lpstr>Calibri</vt:lpstr>
      <vt:lpstr>Press Start 2P</vt:lpstr>
      <vt:lpstr>Nintender</vt:lpstr>
      <vt:lpstr>Consolas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Rogers</dc:creator>
  <cp:lastModifiedBy>Nick Rogers</cp:lastModifiedBy>
  <cp:revision>156</cp:revision>
  <dcterms:created xsi:type="dcterms:W3CDTF">2018-02-13T22:54:00Z</dcterms:created>
  <dcterms:modified xsi:type="dcterms:W3CDTF">2018-04-12T05:33:11Z</dcterms:modified>
</cp:coreProperties>
</file>

<file path=docProps/thumbnail.jpeg>
</file>